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null)" ContentType="image/x-emf"/>
  <Default Extension="tiff" ContentType="image/tif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98" r:id="rId2"/>
    <p:sldId id="299" r:id="rId3"/>
    <p:sldId id="300" r:id="rId4"/>
    <p:sldId id="290" r:id="rId5"/>
    <p:sldId id="258" r:id="rId6"/>
    <p:sldId id="259" r:id="rId7"/>
    <p:sldId id="260" r:id="rId8"/>
    <p:sldId id="261" r:id="rId9"/>
    <p:sldId id="262" r:id="rId10"/>
    <p:sldId id="293" r:id="rId11"/>
    <p:sldId id="294" r:id="rId12"/>
    <p:sldId id="295" r:id="rId13"/>
    <p:sldId id="29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301" r:id="rId40"/>
    <p:sldId id="302" r:id="rId41"/>
    <p:sldId id="304" r:id="rId42"/>
    <p:sldId id="306" r:id="rId43"/>
    <p:sldId id="307" r:id="rId44"/>
    <p:sldId id="308" r:id="rId45"/>
    <p:sldId id="291" r:id="rId46"/>
    <p:sldId id="296" r:id="rId47"/>
    <p:sldId id="289" r:id="rId48"/>
    <p:sldId id="297" r:id="rId49"/>
    <p:sldId id="309" r:id="rId50"/>
  </p:sldIdLst>
  <p:sldSz cx="12192000" cy="6858000"/>
  <p:notesSz cx="9144000" cy="6858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modifyVerifier cryptProviderType="rsaAES" cryptAlgorithmClass="hash" cryptAlgorithmType="typeAny" cryptAlgorithmSid="14" spinCount="100000" saltData="C4Z4yeU+YLP9+kM4/r65Bg==" hashData="BkHbPuQtvqeabd4Dh5eNsK9a9Jlkv9xH4J4pLwe1AanQJcFGEe6OEQ3/m+x5sC49+11s6rRxgw33CfCI7tYuj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noFill/>
              <a:miter lim="400000"/>
            </a:ln>
          </a:insideV>
        </a:tcBdr>
        <a:fill>
          <a:solidFill>
            <a:srgbClr val="EBF1E8"/>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6"/>
              </a:solidFill>
              <a:prstDash val="solid"/>
              <a:round/>
            </a:ln>
          </a:left>
          <a:right>
            <a:ln w="12700" cap="flat">
              <a:noFill/>
              <a:miter lim="400000"/>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rgbClr val="EBF1E8"/>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6"/>
              </a:solidFill>
              <a:prstDash val="solid"/>
              <a:round/>
            </a:ln>
          </a:top>
          <a:bottom>
            <a:ln w="12700" cap="flat">
              <a:solidFill>
                <a:schemeClr val="accent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chemeClr val="accent6"/>
              </a:solidFill>
              <a:prstDash val="solid"/>
              <a:round/>
            </a:ln>
          </a:top>
          <a:bottom>
            <a:ln w="12700" cap="flat">
              <a:solidFill>
                <a:schemeClr val="accent6"/>
              </a:solidFill>
              <a:prstDash val="solid"/>
              <a:round/>
            </a:ln>
          </a:bottom>
          <a:insideH>
            <a:ln w="12700" cap="flat">
              <a:noFill/>
              <a:miter lim="400000"/>
            </a:ln>
          </a:insideH>
          <a:insideV>
            <a:ln w="12700" cap="flat">
              <a:noFill/>
              <a:miter lim="400000"/>
            </a:ln>
          </a:insideV>
        </a:tcBdr>
        <a:fill>
          <a:solidFill>
            <a:schemeClr val="accent6"/>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E8CA"/>
          </a:solidFill>
        </a:fill>
      </a:tcStyle>
    </a:wholeTbl>
    <a:band2H>
      <a:tcTxStyle/>
      <a:tcStyle>
        <a:tcBdr/>
        <a:fill>
          <a:solidFill>
            <a:srgbClr val="FFF4E6"/>
          </a:solidFill>
        </a:fill>
      </a:tcStyle>
    </a:band2H>
    <a:firstCol>
      <a:tcTxStyle b="on"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E8CA"/>
          </a:solidFill>
        </a:fill>
      </a:tcStyle>
    </a:firstCol>
    <a:lastRow>
      <a:tcTxStyle b="on"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254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F4E6"/>
          </a:solidFill>
        </a:fill>
      </a:tcStyle>
    </a:lastRow>
    <a:firstRow>
      <a:tcTxStyle b="on" i="off">
        <a:fontRef idx="minor">
          <a:srgbClr val="000000"/>
        </a:fontRef>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FF4E6"/>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8"/>
    <p:restoredTop sz="61264"/>
  </p:normalViewPr>
  <p:slideViewPr>
    <p:cSldViewPr snapToGrid="0" snapToObjects="1">
      <p:cViewPr varScale="1">
        <p:scale>
          <a:sx n="75" d="100"/>
          <a:sy n="75" d="100"/>
        </p:scale>
        <p:origin x="1016" y="168"/>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2286000" y="514350"/>
            <a:ext cx="4572000" cy="2571750"/>
          </a:xfrm>
          <a:prstGeom prst="rect">
            <a:avLst/>
          </a:prstGeom>
        </p:spPr>
        <p:txBody>
          <a:bodyPr/>
          <a:lstStyle/>
          <a:p>
            <a:endParaRPr/>
          </a:p>
        </p:txBody>
      </p:sp>
      <p:sp>
        <p:nvSpPr>
          <p:cNvPr id="110" name="Shape 110"/>
          <p:cNvSpPr>
            <a:spLocks noGrp="1"/>
          </p:cNvSpPr>
          <p:nvPr>
            <p:ph type="body" sz="quarter" idx="1"/>
          </p:nvPr>
        </p:nvSpPr>
        <p:spPr>
          <a:xfrm>
            <a:off x="1219200" y="3257550"/>
            <a:ext cx="6705600" cy="30861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102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concept of political or government influence is defined extremely widely including to influence the public  - or any section of the public – that is, any group of people selected </a:t>
            </a:r>
            <a:r>
              <a:rPr lang="en-AU" dirty="0" err="1"/>
              <a:t>randomnly</a:t>
            </a:r>
            <a:r>
              <a:rPr lang="en-AU" dirty="0"/>
              <a:t> rather than because of their existing connections - rather than the government.</a:t>
            </a:r>
            <a:endParaRPr lang="en-US" dirty="0"/>
          </a:p>
        </p:txBody>
      </p:sp>
    </p:spTree>
    <p:extLst>
      <p:ext uri="{BB962C8B-B14F-4D97-AF65-F5344CB8AC3E}">
        <p14:creationId xmlns:p14="http://schemas.microsoft.com/office/powerpoint/2010/main" val="312407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The Government itself acknowledges this is the effect.  The EM to the legislation acknowledges that: "The scheme will:</a:t>
            </a:r>
          </a:p>
          <a:p>
            <a:pPr marL="228600" indent="-228600">
              <a:buSzPct val="100000"/>
              <a:buChar char="•"/>
            </a:pPr>
            <a:r>
              <a:rPr lang="en-AU" dirty="0"/>
              <a:t>Require registration by persons undertaking certain activities on behalf of a foreign principal </a:t>
            </a:r>
          </a:p>
          <a:p>
            <a:pPr marL="228600" indent="-228600">
              <a:buSzPct val="100000"/>
              <a:buChar char="•"/>
            </a:pPr>
            <a:r>
              <a:rPr lang="en-AU" dirty="0"/>
              <a:t>contain appropriate exemptions for certain activities or classes of persons</a:t>
            </a:r>
          </a:p>
          <a:p>
            <a:pPr marL="228600" indent="-228600">
              <a:buSzPct val="100000"/>
              <a:buChar char="•"/>
            </a:pPr>
            <a:r>
              <a:rPr lang="en-AU" dirty="0"/>
              <a:t>require registrants to disclose information about the nature of their relationship with the foreign principal and activities undertaken pursuant to that relationship (both at the initial point of registration and on an ongoing basis for the duration of the relationship) </a:t>
            </a:r>
          </a:p>
          <a:p>
            <a:pPr marL="228600" indent="-228600">
              <a:buSzPct val="100000"/>
              <a:buChar char="•"/>
            </a:pPr>
            <a:r>
              <a:rPr lang="en-AU" dirty="0"/>
              <a:t>place additional disclosure requirements on registrants during elections and other voting periods</a:t>
            </a:r>
          </a:p>
          <a:p>
            <a:pPr marL="228600" indent="-228600">
              <a:buSzPct val="100000"/>
              <a:buChar char="•"/>
            </a:pPr>
            <a:r>
              <a:rPr lang="en-AU" dirty="0"/>
              <a:t>allow some information to be made publicly available, to serve the transparency purposes of the scheme</a:t>
            </a:r>
          </a:p>
          <a:p>
            <a:pPr marL="228600" indent="-228600">
              <a:buSzPct val="100000"/>
              <a:buChar char="•"/>
            </a:pPr>
            <a:r>
              <a:rPr lang="en-AU" dirty="0"/>
              <a:t>be accompanied by charges (for cost recovery purposes) </a:t>
            </a:r>
          </a:p>
          <a:p>
            <a:pPr marL="228600" indent="-228600">
              <a:buSzPct val="100000"/>
              <a:buChar char="•"/>
            </a:pPr>
            <a:r>
              <a:rPr lang="en-AU" dirty="0"/>
              <a:t>be supported by powers which will be vested in the Secretary, including issuing notices to produce information or documents and collecting charges, and</a:t>
            </a:r>
          </a:p>
          <a:p>
            <a:pPr marL="228600" indent="-228600">
              <a:buSzPct val="100000"/>
              <a:buChar char="•"/>
            </a:pPr>
            <a:r>
              <a:rPr lang="en-AU" dirty="0"/>
              <a:t>be supported by criminal offences for non-compliance."</a:t>
            </a:r>
          </a:p>
          <a:p>
            <a:endParaRPr lang="en-US" dirty="0"/>
          </a:p>
        </p:txBody>
      </p:sp>
    </p:spTree>
    <p:extLst>
      <p:ext uri="{BB962C8B-B14F-4D97-AF65-F5344CB8AC3E}">
        <p14:creationId xmlns:p14="http://schemas.microsoft.com/office/powerpoint/2010/main" val="286136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You have to register.  It is not clear if this is a registration that is once- off for you and that covers every connection you have with foreign persons, or if you have to register separately for each relationship.  You have to renew the registration annually for so long as you might undertake any public or private political activity.  There is likely to be a fee.  You have to deregister only when you are no longer going to undertake any political activity.  Severe criminal penalties apply for failure to do this – up to 7 years imprisonment for intentional failure, up to 5 years imprisonment for reckless failure.</a:t>
            </a:r>
            <a:endParaRPr lang="en-US" dirty="0"/>
          </a:p>
        </p:txBody>
      </p:sp>
    </p:spTree>
    <p:extLst>
      <p:ext uri="{BB962C8B-B14F-4D97-AF65-F5344CB8AC3E}">
        <p14:creationId xmlns:p14="http://schemas.microsoft.com/office/powerpoint/2010/main" val="479198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You have to report material changes in the information you have provided.  You may have to report the content of your activity.  You will have tighter reporting timeframes and increased obligations during election periods.</a:t>
            </a:r>
            <a:endParaRPr lang="en-US" dirty="0"/>
          </a:p>
        </p:txBody>
      </p:sp>
    </p:spTree>
    <p:extLst>
      <p:ext uri="{BB962C8B-B14F-4D97-AF65-F5344CB8AC3E}">
        <p14:creationId xmlns:p14="http://schemas.microsoft.com/office/powerpoint/2010/main" val="199914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You must keep records of all your political activities so that the regulator can ask you about them.  This applies during registration and for 5 years after.  Severe monetary penalties apply for failure to do this.</a:t>
            </a:r>
            <a:endParaRPr lang="en-US" dirty="0"/>
          </a:p>
        </p:txBody>
      </p:sp>
    </p:spTree>
    <p:extLst>
      <p:ext uri="{BB962C8B-B14F-4D97-AF65-F5344CB8AC3E}">
        <p14:creationId xmlns:p14="http://schemas.microsoft.com/office/powerpoint/2010/main" val="81774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The Regulator can come calling and ask for information at any time.  Providing false or misleading information is a crime punishable with up to 5 years imprisonment.  Failure to provide information can be punished by 6 months imprisonment unless you can prove you did everything possible to provide the information.</a:t>
            </a:r>
            <a:endParaRPr lang="en-US" dirty="0"/>
          </a:p>
        </p:txBody>
      </p:sp>
    </p:spTree>
    <p:extLst>
      <p:ext uri="{BB962C8B-B14F-4D97-AF65-F5344CB8AC3E}">
        <p14:creationId xmlns:p14="http://schemas.microsoft.com/office/powerpoint/2010/main" val="40395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2286000" y="514350"/>
            <a:ext cx="4572000" cy="257175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Who will this legislation impact?  All of us.  As one retired diplomat wrote in his submission, some of which was redacted for publication….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6731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2286000" y="514350"/>
            <a:ext cx="4572000" cy="257175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rPr dirty="0"/>
              <a:t>How can we </a:t>
            </a:r>
            <a:r>
              <a:rPr dirty="0" err="1"/>
              <a:t>analyse</a:t>
            </a:r>
            <a:r>
              <a:rPr dirty="0"/>
              <a:t> whether legislation is good or bad?  we’re going to ask </a:t>
            </a:r>
            <a:r>
              <a:rPr lang="en-AU" dirty="0"/>
              <a:t>5</a:t>
            </a:r>
            <a:r>
              <a:rPr dirty="0"/>
              <a:t> questions:</a:t>
            </a:r>
          </a:p>
          <a:p>
            <a:endParaRPr dirty="0"/>
          </a:p>
          <a:p>
            <a:r>
              <a:rPr dirty="0"/>
              <a:t>Is it legal?  To what extent does it impact on peoples’ human rights?  </a:t>
            </a:r>
          </a:p>
          <a:p>
            <a:r>
              <a:rPr dirty="0"/>
              <a:t>Is it transparent?  Does it do what it is meant to do?  Is it fair?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2286000" y="514350"/>
            <a:ext cx="4572000" cy="257175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a:t>What we mean by this is:  is it consistent with superior laws including the Constitution?  </a:t>
            </a:r>
          </a:p>
          <a:p>
            <a:endParaRPr dirty="0"/>
          </a:p>
          <a:p>
            <a:r>
              <a:rPr dirty="0"/>
              <a:t>This is where Australia’s lack of any Bill of Rights is clearly a problem.  </a:t>
            </a:r>
          </a:p>
          <a:p>
            <a:endParaRPr dirty="0"/>
          </a:p>
          <a:p>
            <a:r>
              <a:rPr dirty="0"/>
              <a:t>There is no Commonwealth legislation that protects our rights of free speech, although the High Court has found in the Constitution an implied right of free political speech, the limits of which remain vague.  </a:t>
            </a:r>
          </a:p>
          <a:p>
            <a:endParaRPr dirty="0"/>
          </a:p>
          <a:p>
            <a:r>
              <a:rPr dirty="0"/>
              <a:t>There is a strong argument that the foreign transparency scheme regime is in breach of that right.  </a:t>
            </a:r>
          </a:p>
          <a:p>
            <a:endParaRPr dirty="0"/>
          </a:p>
          <a:p>
            <a:r>
              <a:rPr dirty="0"/>
              <a:t>But do you want to be the person running the high court case to avoid being jailed?  </a:t>
            </a:r>
          </a:p>
          <a:p>
            <a:endParaRPr dirty="0"/>
          </a:p>
          <a:p>
            <a:r>
              <a:rPr dirty="0"/>
              <a:t>I should also mention here that to prove that legislation is valid under the Constitution - which only permits the </a:t>
            </a:r>
            <a:r>
              <a:rPr dirty="0" err="1"/>
              <a:t>Cwlth</a:t>
            </a:r>
            <a:r>
              <a:rPr dirty="0"/>
              <a:t> to legislate about limited topics - it is normal for the government to claim a connection to some topic on which the </a:t>
            </a:r>
            <a:r>
              <a:rPr dirty="0" err="1"/>
              <a:t>Cwlth</a:t>
            </a:r>
            <a:r>
              <a:rPr dirty="0"/>
              <a:t> clearly has legislative power - like national security.  This is perhaps one of the reasons why national security is being redefined more and more broadly.  The latest proposed definition now includes Australia’s economic interests.  So if you damage those interests you have committed a major national security offence….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5498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2286000" y="514350"/>
            <a:ext cx="4572000" cy="257175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As mentioned, Australia has no Charter or Bill of Human Rights at a Federal level although there is some Commonwealth anti-discrimination legislation, and some State Bills of Rights.</a:t>
            </a:r>
          </a:p>
          <a:p>
            <a:endParaRPr/>
          </a:p>
          <a:p>
            <a:r>
              <a:t>However a human rights ‘balancing’ framework, as used in Europe and particularly by the German Constitutional Court, still provides a useful process for testing any policy or legislation.  Let me tell you how the framework works.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2286000" y="514350"/>
            <a:ext cx="4572000" cy="2571750"/>
          </a:xfrm>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rPr dirty="0"/>
              <a:t>In general terms, there is no hierarchy of human rights – all are equally valuable (the principle of indivisibility) and all should be protected together to the maximum possible (the principle of interdependence).</a:t>
            </a:r>
          </a:p>
          <a:p>
            <a:r>
              <a:rPr dirty="0"/>
              <a:t>  </a:t>
            </a:r>
          </a:p>
          <a:p>
            <a:r>
              <a:rPr dirty="0"/>
              <a:t>Some rights are expressed as absolutes, including: the right to be free from slavery, torture, cruel or inhuman or degrading punishment or treatment, or arbitrary deprivation of life, and the right to recognition as a person in law.  The protection of one’s internal beliefs is also expressed to be an absolute right as an aspect of both freedom of speech and freedom of religion.  </a:t>
            </a:r>
          </a:p>
          <a:p>
            <a:endParaRPr dirty="0"/>
          </a:p>
          <a:p>
            <a:r>
              <a:rPr dirty="0"/>
              <a:t>Absolute rights are also non-</a:t>
            </a:r>
            <a:r>
              <a:rPr dirty="0" err="1"/>
              <a:t>derogable</a:t>
            </a:r>
            <a:r>
              <a:rPr dirty="0"/>
              <a:t> in that they cannot be suspended even in a declared state of emergency.  Other rights can be derogated or restricted for a limited period of time proportionate to the emergency and in a non-discriminatory way.</a:t>
            </a:r>
          </a:p>
          <a:p>
            <a:endParaRPr dirty="0"/>
          </a:p>
          <a:p>
            <a:r>
              <a:rPr dirty="0"/>
              <a:t>Subject to those absolutes, all rights must be balanced where they conflict and provide reasonable accommodation to other rights (the principle of </a:t>
            </a:r>
            <a:r>
              <a:rPr dirty="0" err="1"/>
              <a:t>maximising</a:t>
            </a:r>
            <a:r>
              <a:rPr dirty="0"/>
              <a:t> all rights).  The balancing may also take into account other relevant factors other than human rights, for example property rights.</a:t>
            </a:r>
          </a:p>
          <a:p>
            <a:endParaRPr dirty="0"/>
          </a:p>
          <a:p>
            <a:r>
              <a:rPr dirty="0"/>
              <a:t>Rights that are not absolute may be subject to such legislative limitations or restrictions as are reasonable, necessary, proportionate and demonstrably justifiable. Good laws need to identify the harm to be addressed fairly narrowly, and respond directly, practically and proportionately to those harms.  A ‘fishing net’ approach is ineffective, impractical and disproportionate.  </a:t>
            </a:r>
          </a:p>
          <a:p>
            <a:endParaRPr dirty="0"/>
          </a:p>
          <a:p>
            <a:r>
              <a:rPr dirty="0"/>
              <a:t>Human rights entail both rights and obligations. In so far as we are ourselves entitled to the protection of human rights, we must also respect the human rights of others.  Generally, where legislative protection is desired for particular </a:t>
            </a:r>
            <a:r>
              <a:rPr dirty="0" err="1"/>
              <a:t>behaviour</a:t>
            </a:r>
            <a:r>
              <a:rPr dirty="0"/>
              <a:t> it will be relevant to what extent that </a:t>
            </a:r>
            <a:r>
              <a:rPr dirty="0" err="1"/>
              <a:t>behaviour</a:t>
            </a:r>
            <a:r>
              <a:rPr dirty="0"/>
              <a:t> reflects good faith and respect for the rights of others. That is, there is no right to discriminate or attack the rights of others.  </a:t>
            </a:r>
          </a:p>
          <a:p>
            <a:endParaRPr dirty="0"/>
          </a:p>
          <a:p>
            <a:r>
              <a:rPr dirty="0"/>
              <a:t>In addition, under the principle of legality, restrictions on rights must be clear, publicly accessible, non-retrospective, and people must be able to understand the circumstances in which restrictions might be imposed and foresee the consequences of their actions with a degree of certainty.   This relates to the next questions.</a:t>
            </a:r>
            <a:br>
              <a:rPr dirty="0"/>
            </a:br>
            <a:endParaRPr dirty="0"/>
          </a:p>
          <a:p>
            <a:r>
              <a:rPr dirty="0"/>
              <a:t>Basically when laws, even those used to address a perceived harm or emergency, don’t support human rights but only infringe them, it’s a sure sign they are not good laws.</a:t>
            </a:r>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2286000" y="514350"/>
            <a:ext cx="4572000" cy="257175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a:t>So, what is the impact of this Bill on human rights?</a:t>
            </a:r>
          </a:p>
          <a:p>
            <a:endParaRPr dirty="0"/>
          </a:p>
          <a:p>
            <a:r>
              <a:rPr dirty="0"/>
              <a:t>There’s no doubt it shreds the right to privacy in relation to your political activity and your relationships with people who are not Australian citizens or permanent residents.  </a:t>
            </a:r>
          </a:p>
          <a:p>
            <a:endParaRPr dirty="0"/>
          </a:p>
          <a:p>
            <a:r>
              <a:rPr dirty="0"/>
              <a:t>There’s no doubt it severely chills your rights around political participation, free speech, free assembly and free association….the legislation is Orwellian in its reach and its impact on ordinary citizens.  </a:t>
            </a:r>
          </a:p>
          <a:p>
            <a:endParaRPr dirty="0"/>
          </a:p>
          <a:p>
            <a:r>
              <a:rPr dirty="0"/>
              <a:t>Why does this matter?  </a:t>
            </a:r>
          </a:p>
          <a:p>
            <a:endParaRPr dirty="0"/>
          </a:p>
          <a:p>
            <a:r>
              <a:rPr dirty="0"/>
              <a:t>Because </a:t>
            </a:r>
            <a:r>
              <a:rPr lang="en-AU" dirty="0"/>
              <a:t>full </a:t>
            </a:r>
            <a:r>
              <a:rPr dirty="0"/>
              <a:t>political participation</a:t>
            </a:r>
            <a:r>
              <a:rPr lang="en-AU" dirty="0"/>
              <a:t> of individuals (and NGOs) </a:t>
            </a:r>
            <a:r>
              <a:rPr dirty="0"/>
              <a:t> is fundamental to free and open democracy.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2286000" y="514350"/>
            <a:ext cx="4572000" cy="257175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dirty="0"/>
              <a:t>This question is also related to the next question - does the legislation do what it is meant to do?    When we ask this question, we are wanting to know</a:t>
            </a:r>
            <a:r>
              <a:rPr lang="en-AU" dirty="0"/>
              <a:t> (see next slide)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2286000" y="514350"/>
            <a:ext cx="4572000" cy="257175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endParaRPr dirty="0"/>
          </a:p>
          <a:p>
            <a:r>
              <a:rPr dirty="0"/>
              <a:t>The law needs to be clearly expressed so that it is readily possible to understand who is affected and how.  </a:t>
            </a:r>
            <a:r>
              <a:rPr lang="en-AU" dirty="0"/>
              <a:t>That means that terms should be used with their normal meanings.</a:t>
            </a:r>
            <a:endParaRPr dirty="0"/>
          </a:p>
          <a:p>
            <a:endParaRPr dirty="0"/>
          </a:p>
          <a:p>
            <a:r>
              <a:rPr dirty="0"/>
              <a:t>It is bad legislative practice to leave essential terms or provisions to be provided in supplementary regulations – both because this renders the meaning of the principal legislation obscure, and because it allows the government to make major changes to the principal legislation by way of subordinate legislation which does not receive the same level of public scrutiny as the principal legislation, thus avoiding the government taking public responsibility for its actions.</a:t>
            </a:r>
          </a:p>
          <a:p>
            <a:endParaRPr dirty="0"/>
          </a:p>
          <a:p>
            <a:r>
              <a:rPr dirty="0"/>
              <a:t>It is also bad practice to leave prosecution under important legislation such as this to Ministerial discretion</a:t>
            </a:r>
            <a:r>
              <a:rPr lang="en-AU" dirty="0"/>
              <a:t>, for similar reasons.</a:t>
            </a:r>
            <a:r>
              <a:rPr dirty="0"/>
              <a:t> </a:t>
            </a:r>
            <a:endParaRPr lang="en-AU" dirty="0"/>
          </a:p>
          <a:p>
            <a:endParaRPr lang="en-AU" dirty="0"/>
          </a:p>
          <a:p>
            <a:pPr marL="0" marR="0" lvl="0" indent="0" defTabSz="914400" eaLnBrk="1" fontAlgn="auto" latinLnBrk="0" hangingPunct="1">
              <a:lnSpc>
                <a:spcPct val="100000"/>
              </a:lnSpc>
              <a:spcBef>
                <a:spcPts val="0"/>
              </a:spcBef>
              <a:spcAft>
                <a:spcPts val="0"/>
              </a:spcAft>
              <a:buClrTx/>
              <a:buSzTx/>
              <a:buFontTx/>
              <a:buNone/>
              <a:tabLst/>
              <a:defRPr/>
            </a:pPr>
            <a:r>
              <a:rPr lang="en-AU" dirty="0"/>
              <a:t>This question is also related to the next question - does the legislation do what it is meant to do?    </a:t>
            </a:r>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2286000" y="514350"/>
            <a:ext cx="4572000" cy="257175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Unfortunately the legislation fails on all these grounds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2286000" y="514350"/>
            <a:ext cx="4572000" cy="2571750"/>
          </a:xfrm>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a:defRPr b="1"/>
            </a:pPr>
            <a:r>
              <a:t>Identifying and responding to the real harm/ transparency</a:t>
            </a:r>
          </a:p>
          <a:p>
            <a:r>
              <a:t>The harm the law is intended to address should be openly identified in good faith and the law should provide a direct and transparent response to that harm.  There must be no pretending that the law is about one issue when it is really about another – and no disproportionate or unintended effects. </a:t>
            </a:r>
          </a:p>
          <a:p>
            <a:endParaRPr/>
          </a:p>
          <a:p>
            <a:pPr>
              <a:defRPr b="1"/>
            </a:pPr>
            <a:r>
              <a:t>Proportionality</a:t>
            </a:r>
          </a:p>
          <a:p>
            <a:r>
              <a:t>The law must be a proportionate and fair response to the identified harm.  It should be tailored so as to minimise the legislative impact upon peoples’ freedoms and any unintended negative consequences.  It should not be directly or indirectly discriminatory.  Penalties should be proportionate to the harm caused and to the intent of the perpetrator.  Penalties should not be excessive where there is no harm caused and/or no harm intended. </a:t>
            </a:r>
          </a:p>
          <a:p>
            <a:pPr>
              <a:defRPr b="1"/>
            </a:pPr>
            <a:endParaRPr/>
          </a:p>
          <a:p>
            <a:pPr>
              <a:defRPr b="1"/>
            </a:pPr>
            <a:r>
              <a:t>Practicality and Effectiveness</a:t>
            </a:r>
          </a:p>
          <a:p>
            <a:r>
              <a:t>It needs to be likely that the law will be effective in carrying out its stated aims, capable of being reasonably complied with and capable of being readily enforced.  Proportionality tests apply here too.  The law needs to be framed in context and its potential impact needs to be examined closely.  Exemptions and qualifications may need to be included.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2286000" y="514350"/>
            <a:ext cx="4572000" cy="257175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rPr dirty="0"/>
              <a:t>So, what is the intended purpose of the foreign interference transparency scheme? </a:t>
            </a:r>
          </a:p>
          <a:p>
            <a:r>
              <a:rPr dirty="0"/>
              <a:t>It is </a:t>
            </a:r>
            <a:r>
              <a:rPr lang="en-AU" dirty="0"/>
              <a:t>(in the Explanatory Memorandum) </a:t>
            </a:r>
            <a:r>
              <a:rPr dirty="0"/>
              <a:t>said to be to ‘provide transparency’ about ‘forms and sources’ of foreign influence Australia.  </a:t>
            </a:r>
          </a:p>
          <a:p>
            <a:endParaRPr dirty="0"/>
          </a:p>
          <a:p>
            <a:r>
              <a:rPr dirty="0"/>
              <a:t>But it goes far far beyond that.  Input </a:t>
            </a:r>
            <a:r>
              <a:rPr lang="en-AU" dirty="0"/>
              <a:t>– or having information, which is really the only requirement under the legislation - </a:t>
            </a:r>
            <a:r>
              <a:rPr dirty="0"/>
              <a:t>is not influence.  </a:t>
            </a:r>
            <a:r>
              <a:rPr b="1" dirty="0"/>
              <a:t>And not all influence is bad -</a:t>
            </a:r>
            <a:r>
              <a:rPr dirty="0"/>
              <a:t> as the Act assumes.</a:t>
            </a:r>
          </a:p>
          <a:p>
            <a:endParaRPr dirty="0"/>
          </a:p>
          <a:p>
            <a:r>
              <a:rPr lang="en-AU" dirty="0"/>
              <a:t>T</a:t>
            </a:r>
            <a:r>
              <a:rPr dirty="0"/>
              <a:t>he legislation is effectively requiring ALL</a:t>
            </a:r>
            <a:r>
              <a:rPr lang="en-AU" dirty="0"/>
              <a:t> Australian – to- </a:t>
            </a:r>
            <a:r>
              <a:rPr dirty="0"/>
              <a:t> foreign communications about political matters - all </a:t>
            </a:r>
            <a:r>
              <a:rPr lang="en-AU" dirty="0"/>
              <a:t>INFORMATION</a:t>
            </a:r>
            <a:r>
              <a:rPr dirty="0"/>
              <a:t>, not all INFLUENCE  - to be registered with the government, </a:t>
            </a:r>
            <a:r>
              <a:rPr lang="en-AU" dirty="0"/>
              <a:t>and this includes </a:t>
            </a:r>
            <a:r>
              <a:rPr dirty="0"/>
              <a:t>even totally private communications that don’t in any way amount to INFLUENCE</a:t>
            </a:r>
            <a:r>
              <a:rPr lang="en-AU" dirty="0"/>
              <a:t>, let alone harmful influence</a:t>
            </a:r>
            <a:r>
              <a:rPr dirty="0"/>
              <a:t>.</a:t>
            </a:r>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2286000" y="514350"/>
            <a:ext cx="4572000" cy="257175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a:defRPr b="1"/>
            </a:pPr>
            <a:r>
              <a:rPr lang="en-AU" b="0" dirty="0"/>
              <a:t>So here again we suggest that the legislation fails on all fronts.  It is not clear if multiple self-registrations (and multiple fees) would be required before one can speak to each ‘foreign’ friend or family member without being guilty of a crime.  After all, if you tell your grandmother you are going on a demonstration tomorrow, she is likely to tell your grandfather…. Do you have to self-declare and self-register that they both ‘might’ know this?</a:t>
            </a:r>
            <a:endParaRPr b="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Let’s just examine again what is caught by the legislation and how extremely broad it is.</a:t>
            </a:r>
            <a:endParaRPr lang="en-US" dirty="0"/>
          </a:p>
        </p:txBody>
      </p:sp>
    </p:spTree>
    <p:extLst>
      <p:ext uri="{BB962C8B-B14F-4D97-AF65-F5344CB8AC3E}">
        <p14:creationId xmlns:p14="http://schemas.microsoft.com/office/powerpoint/2010/main" val="218410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2286000" y="514350"/>
            <a:ext cx="4572000" cy="257175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dirty="0"/>
              <a:t>We’re all getting used to companies and governments spying on us in public and in private through our phones and even our electronic devices at home. </a:t>
            </a:r>
          </a:p>
          <a:p>
            <a:endParaRPr lang="en-AU" dirty="0"/>
          </a:p>
          <a:p>
            <a:r>
              <a:rPr dirty="0"/>
              <a:t>But </a:t>
            </a:r>
            <a:r>
              <a:rPr lang="en-AU" dirty="0"/>
              <a:t>new proposed legislation goes a lot further.  It requires SELF-reporting to the government of very ordinary events, if there is some foreign connection.</a:t>
            </a:r>
          </a:p>
          <a:p>
            <a:endParaRPr lang="en-AU" dirty="0"/>
          </a:p>
          <a:p>
            <a:r>
              <a:rPr lang="en-AU" dirty="0"/>
              <a:t>C</a:t>
            </a:r>
            <a:r>
              <a:rPr dirty="0" err="1"/>
              <a:t>ould</a:t>
            </a:r>
            <a:r>
              <a:rPr dirty="0"/>
              <a:t> you imagine that you could ever be jailed for calling your Mum </a:t>
            </a:r>
          </a:p>
          <a:p>
            <a:pPr marL="120315" indent="-120315">
              <a:buSzPct val="100000"/>
              <a:buChar char="-"/>
            </a:pPr>
            <a:r>
              <a:rPr dirty="0"/>
              <a:t>or another relative, or a friend </a:t>
            </a:r>
          </a:p>
          <a:p>
            <a:pPr marL="120315" indent="-120315">
              <a:buSzPct val="100000"/>
              <a:buChar char="-"/>
            </a:pPr>
            <a:r>
              <a:rPr dirty="0"/>
              <a:t>if you don’t then register your conversation with the Australian Government?  </a:t>
            </a: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Communications activity is defined very widely and the exemptions are couched in terms that are appropriate for ink and paper newspapers but completely inappropriate in terms of appropriate exemptions for the expression and sharing of political views in an electronically interconnected world.  Most political journalism would not be exempt.</a:t>
            </a:r>
            <a:endParaRPr lang="en-US" dirty="0"/>
          </a:p>
        </p:txBody>
      </p:sp>
    </p:spTree>
    <p:extLst>
      <p:ext uri="{BB962C8B-B14F-4D97-AF65-F5344CB8AC3E}">
        <p14:creationId xmlns:p14="http://schemas.microsoft.com/office/powerpoint/2010/main" val="131357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6555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The exemptions are generally too narrowly drafted.  Strangely, there is an exemption for lobbying on behalf of theocracies.</a:t>
            </a:r>
            <a:endParaRPr lang="en-US" dirty="0"/>
          </a:p>
        </p:txBody>
      </p:sp>
    </p:spTree>
    <p:extLst>
      <p:ext uri="{BB962C8B-B14F-4D97-AF65-F5344CB8AC3E}">
        <p14:creationId xmlns:p14="http://schemas.microsoft.com/office/powerpoint/2010/main" val="3148626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And the exemptions for business purposes are fairly wide.  As mentioned, the exemptions for journalists/ opinion pieces /bloggers are far too narrow.  Interestingly, there is no exemption for politicians – and parliamentary privilege will generally not be applicable in relation to the kind of communications to which the Bill will apply, and certainly will not apply to the individuals who will be primarily responsible for self-registering their communications with MPs.</a:t>
            </a:r>
            <a:endParaRPr lang="en-US" dirty="0"/>
          </a:p>
        </p:txBody>
      </p:sp>
    </p:spTree>
    <p:extLst>
      <p:ext uri="{BB962C8B-B14F-4D97-AF65-F5344CB8AC3E}">
        <p14:creationId xmlns:p14="http://schemas.microsoft.com/office/powerpoint/2010/main" val="2253097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3797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xfrm>
            <a:off x="2286000" y="514350"/>
            <a:ext cx="4572000" cy="2571750"/>
          </a:xfrm>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And the last question that we need to ask is: has there been any comparable overseas legislation?  And what has been its impact?</a:t>
            </a:r>
            <a:endParaRPr lang="en-US" dirty="0"/>
          </a:p>
        </p:txBody>
      </p:sp>
    </p:spTree>
    <p:extLst>
      <p:ext uri="{BB962C8B-B14F-4D97-AF65-F5344CB8AC3E}">
        <p14:creationId xmlns:p14="http://schemas.microsoft.com/office/powerpoint/2010/main" val="747524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quite a few countries with legislation which is similarly repressive of civil society organisations, but we could find none which has legislation comparable in reach and in negative impact to the so-called ‘Foreign Influence Transparency Scheme Bill’.</a:t>
            </a:r>
            <a:endParaRPr lang="en-US" dirty="0"/>
          </a:p>
        </p:txBody>
      </p:sp>
    </p:spTree>
    <p:extLst>
      <p:ext uri="{BB962C8B-B14F-4D97-AF65-F5344CB8AC3E}">
        <p14:creationId xmlns:p14="http://schemas.microsoft.com/office/powerpoint/2010/main" val="1474160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of the countries which have imposed varying degrees of legal constraints on the foreign funding of civil society organisations or the political activities of civil society organisations, and which continue to impose such constraints.  </a:t>
            </a:r>
            <a:endParaRPr lang="en-US" dirty="0"/>
          </a:p>
        </p:txBody>
      </p:sp>
    </p:spTree>
    <p:extLst>
      <p:ext uri="{BB962C8B-B14F-4D97-AF65-F5344CB8AC3E}">
        <p14:creationId xmlns:p14="http://schemas.microsoft.com/office/powerpoint/2010/main" val="2361685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And here are some countries that we should look to as bastions of human rights in comparison to Australia on this question.</a:t>
            </a:r>
            <a:endParaRPr lang="en-US" dirty="0"/>
          </a:p>
        </p:txBody>
      </p:sp>
    </p:spTree>
    <p:extLst>
      <p:ext uri="{BB962C8B-B14F-4D97-AF65-F5344CB8AC3E}">
        <p14:creationId xmlns:p14="http://schemas.microsoft.com/office/powerpoint/2010/main" val="18577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2286000" y="514350"/>
            <a:ext cx="4572000" cy="257175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rPr lang="en-AU" dirty="0"/>
              <a:t>How can this happen?  These are the only connections required (see slide).</a:t>
            </a:r>
          </a:p>
          <a:p>
            <a:r>
              <a:rPr dirty="0"/>
              <a:t>This </a:t>
            </a:r>
            <a:r>
              <a:rPr lang="en-AU" dirty="0"/>
              <a:t>legislation </a:t>
            </a:r>
            <a:r>
              <a:rPr dirty="0"/>
              <a:t>covers all English-speaking countries - NZ, England - as well as everywhere else that is NOT AUSTRALIA.  Think dual citizenship.</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Not to mention Iraq ….  the Iraqi law No 12 of 2010 appears to be going in the opposite direction to Australia:  It….(see slide)</a:t>
            </a:r>
            <a:endParaRPr lang="en-US" dirty="0"/>
          </a:p>
        </p:txBody>
      </p:sp>
    </p:spTree>
    <p:extLst>
      <p:ext uri="{BB962C8B-B14F-4D97-AF65-F5344CB8AC3E}">
        <p14:creationId xmlns:p14="http://schemas.microsoft.com/office/powerpoint/2010/main" val="3741899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So to return to our question: what has been the impact of these similar laws overseas?</a:t>
            </a:r>
            <a:endParaRPr lang="en-US" dirty="0"/>
          </a:p>
        </p:txBody>
      </p:sp>
    </p:spTree>
    <p:extLst>
      <p:ext uri="{BB962C8B-B14F-4D97-AF65-F5344CB8AC3E}">
        <p14:creationId xmlns:p14="http://schemas.microsoft.com/office/powerpoint/2010/main" val="3615917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So to return to our question: what has been the impact of these similar laws overseas?  The news isn’t good.</a:t>
            </a:r>
            <a:endParaRPr lang="en-US" dirty="0"/>
          </a:p>
        </p:txBody>
      </p:sp>
    </p:spTree>
    <p:extLst>
      <p:ext uri="{BB962C8B-B14F-4D97-AF65-F5344CB8AC3E}">
        <p14:creationId xmlns:p14="http://schemas.microsoft.com/office/powerpoint/2010/main" val="2682205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summarise, these are some of the problems with the Bill, being a Bill which goes far beyond the legislation of any of the countries we have just been considering.</a:t>
            </a:r>
            <a:endParaRPr lang="en-US" dirty="0"/>
          </a:p>
        </p:txBody>
      </p:sp>
    </p:spTree>
    <p:extLst>
      <p:ext uri="{BB962C8B-B14F-4D97-AF65-F5344CB8AC3E}">
        <p14:creationId xmlns:p14="http://schemas.microsoft.com/office/powerpoint/2010/main" val="3890394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‘foreign interference’ provision which is being introduced under different legislation is also worth noting.</a:t>
            </a:r>
            <a:endParaRPr lang="en-US" dirty="0"/>
          </a:p>
        </p:txBody>
      </p:sp>
    </p:spTree>
    <p:extLst>
      <p:ext uri="{BB962C8B-B14F-4D97-AF65-F5344CB8AC3E}">
        <p14:creationId xmlns:p14="http://schemas.microsoft.com/office/powerpoint/2010/main" val="3257068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AU" dirty="0"/>
              <a:t>Subsection (1) of the offences of intentional foreign interference and reckless foreign interference relate to covert or deceptive conduct which is understandable.  But subsection (2) of each of those provisions relates to conduct which has some foreign connection (as per subsection (1)) but is only about influencing another person in relation to political or government processes, or the exercise of ‘any Australian democratic or political right or duty’ (which is not defined).  The penalty for the ‘influencer’ for not contacting the target to notify them of the proposed influence is imprisonment for 20 years (if intentional) or 15 years (if reckless) – even if the proposed influence was completely benign.  And it is provided that the influencer ‘does not need to have in mind a particular foreign principal’ or ‘may have in mind more than one foreign principal’.  It is not at all clear how something so nebulous can be disclosed to a ‘target’.</a:t>
            </a:r>
            <a:endParaRPr lang="en-US" dirty="0"/>
          </a:p>
        </p:txBody>
      </p:sp>
    </p:spTree>
    <p:extLst>
      <p:ext uri="{BB962C8B-B14F-4D97-AF65-F5344CB8AC3E}">
        <p14:creationId xmlns:p14="http://schemas.microsoft.com/office/powerpoint/2010/main" val="378986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2286000" y="514350"/>
            <a:ext cx="4572000" cy="257175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dirty="0"/>
              <a:t>Amazingly, this is what the Commonwealth government’s proposed new ‘foreign transparency’ scheme seems to do.  </a:t>
            </a:r>
            <a:r>
              <a:rPr lang="en-AU" dirty="0"/>
              <a:t>Other speakers will discuss the other parts of the legislative package that is being proposed, which have serious impacts on civil society and non-governmental organisations generally.  But insufficient focus has been placed on the impact on individuals.</a:t>
            </a:r>
            <a:endParaRPr dirty="0"/>
          </a:p>
          <a:p>
            <a:endParaRPr dirty="0"/>
          </a:p>
          <a:p>
            <a:r>
              <a:rPr dirty="0"/>
              <a:t>This proposed legislation proves beyond a doubt that we can’t trust politicians to protect our rights and that we desperately need a full scale Human Rights Act, which overrides all other legislation, and is preferably constitutionally entrenched.</a:t>
            </a:r>
          </a:p>
          <a:p>
            <a:endParaRPr dirty="0"/>
          </a:p>
          <a:p>
            <a:r>
              <a:rPr dirty="0"/>
              <a:t>But to return to how you could  - really - be jailed….let me explain.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2286000" y="514350"/>
            <a:ext cx="4572000" cy="257175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rPr dirty="0"/>
              <a:t>This must be pretty serious political activity! </a:t>
            </a:r>
            <a:endParaRPr lang="en-AU" dirty="0"/>
          </a:p>
          <a:p>
            <a:endParaRPr dirty="0"/>
          </a:p>
          <a:p>
            <a:r>
              <a:rPr dirty="0"/>
              <a:t>Not at all. </a:t>
            </a:r>
          </a:p>
          <a:p>
            <a:endParaRPr dirty="0"/>
          </a:p>
          <a:p>
            <a:r>
              <a:rPr dirty="0"/>
              <a:t>Activities covered are: communications activity, general political lobbying, parliamentary lobbying and donor activity. for the “purpose” of “political or governmental influence”     </a:t>
            </a:r>
          </a:p>
          <a:p>
            <a:endParaRPr dirty="0"/>
          </a:p>
          <a:p>
            <a:r>
              <a:rPr dirty="0"/>
              <a:t>These are all defined so widely that the following would be included: signing a petition, attending a demonstration, writing a blog saying the government should change its policy, emailing or phoning your local Federal MHR or Senator</a:t>
            </a:r>
            <a:r>
              <a:rPr lang="en-AU" dirty="0"/>
              <a:t> (no exemptions for politicians and parliamentary privilege is unlikely to apply in most of these cases)</a:t>
            </a:r>
            <a:r>
              <a:rPr dirty="0"/>
              <a:t>.  </a:t>
            </a:r>
          </a:p>
          <a:p>
            <a:endParaRPr dirty="0"/>
          </a:p>
          <a:p>
            <a:r>
              <a:rPr dirty="0"/>
              <a:t>So… how does jail come into it?  Well, if the four conditions we described before exist</a:t>
            </a:r>
            <a:r>
              <a:rPr lang="en-AU"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2286000" y="514350"/>
            <a:ext cx="4572000" cy="257175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r>
              <a:rPr lang="en-AU" i="0" dirty="0"/>
              <a:t>So that </a:t>
            </a:r>
            <a:r>
              <a:rPr dirty="0"/>
              <a:t>both you and the foreign ‘principal’ ‘knew or expected that [you] would or might undertake the [political] activity’ </a:t>
            </a:r>
          </a:p>
          <a:p>
            <a:endParaRPr dirty="0"/>
          </a:p>
          <a:p>
            <a:r>
              <a:rPr dirty="0"/>
              <a:t>THEN WHETHER OR NOT YOU ACTUALLY UNDERTAKE THE ACTIVITY,  the following obligations cut in: </a:t>
            </a:r>
            <a:r>
              <a:rPr lang="en-AU" dirty="0"/>
              <a:t>(see slide) </a:t>
            </a:r>
            <a:r>
              <a:rPr dirty="0"/>
              <a:t>registration…. providing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get to this position because ‘on behalf of’ is defined extremely broadly, particularly by section 11(3) (see second last bullet point)</a:t>
            </a:r>
            <a:endParaRPr lang="en-US" dirty="0"/>
          </a:p>
        </p:txBody>
      </p:sp>
    </p:spTree>
    <p:extLst>
      <p:ext uri="{BB962C8B-B14F-4D97-AF65-F5344CB8AC3E}">
        <p14:creationId xmlns:p14="http://schemas.microsoft.com/office/powerpoint/2010/main" val="261184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Given that over 49% of Australians are either born overseas or have one or both parents born overseas – and that they and the other 51% probably all have friends overseas – this legislation has the potential to impact every Australian very severely.</a:t>
            </a:r>
            <a:endParaRPr lang="en-US" dirty="0"/>
          </a:p>
        </p:txBody>
      </p:sp>
    </p:spTree>
    <p:extLst>
      <p:ext uri="{BB962C8B-B14F-4D97-AF65-F5344CB8AC3E}">
        <p14:creationId xmlns:p14="http://schemas.microsoft.com/office/powerpoint/2010/main" val="23723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ph.gov.au/Parliamentary_Business/Committees/Joint/Intelligence_and_Security/TransparencySchemeBill/Submiss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ph.gov.au/Parliamentary_Business/Committees/Joint/Intelligence_and_Security/IMSBill/Submissions" TargetMode="External"/><Relationship Id="rId5" Type="http://schemas.openxmlformats.org/officeDocument/2006/relationships/hyperlink" Target="https://www.aph.gov.au/Parliamentary_Business/Committees/Joint/Electoral_Matters/ELAEFDRBill2017/Submissions" TargetMode="External"/><Relationship Id="rId4" Type="http://schemas.openxmlformats.org/officeDocument/2006/relationships/hyperlink" Target="https://www.aph.gov.au/Parliamentary_Business/Committees/Joint/Intelligence_and_Security/EspionageFInterference/Submission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tiff"/></Relationships>
</file>

<file path=ppt/slides/_rels/slide4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ph.gov.au/Parliamentary_Business/Committees/Joint/Intelligence_and_Security/TransparencySchemeBill" TargetMode="External"/><Relationship Id="rId2" Type="http://schemas.openxmlformats.org/officeDocument/2006/relationships/hyperlink" Target="http://www.icnl.org/" TargetMode="External"/><Relationship Id="rId1" Type="http://schemas.openxmlformats.org/officeDocument/2006/relationships/slideLayout" Target="../slideLayouts/slideLayout2.xml"/><Relationship Id="rId4" Type="http://schemas.openxmlformats.org/officeDocument/2006/relationships/hyperlink" Target="https://www.aph.gov.au/Parliamentary_Business/Committees/Joint/Intelligence_and_Security/EspionageFInterfer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tif"/></Relationships>
</file>

<file path=ppt/slides/_rels/slide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9823F2-2401-7B40-A728-3E0AA2F8F3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932" y="1"/>
            <a:ext cx="9627727" cy="6792007"/>
          </a:xfrm>
        </p:spPr>
      </p:pic>
    </p:spTree>
    <p:extLst>
      <p:ext uri="{BB962C8B-B14F-4D97-AF65-F5344CB8AC3E}">
        <p14:creationId xmlns:p14="http://schemas.microsoft.com/office/powerpoint/2010/main" val="893653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0CDC-01AD-E44C-A8BC-D5511A043A1C}"/>
              </a:ext>
            </a:extLst>
          </p:cNvPr>
          <p:cNvSpPr>
            <a:spLocks noGrp="1"/>
          </p:cNvSpPr>
          <p:nvPr>
            <p:ph type="title"/>
          </p:nvPr>
        </p:nvSpPr>
        <p:spPr>
          <a:xfrm>
            <a:off x="838200" y="365125"/>
            <a:ext cx="10515600" cy="565041"/>
          </a:xfrm>
        </p:spPr>
        <p:txBody>
          <a:bodyPr>
            <a:noAutofit/>
          </a:bodyPr>
          <a:lstStyle/>
          <a:p>
            <a:r>
              <a:rPr lang="en-AU" b="1" dirty="0"/>
              <a:t>‘On behalf of’</a:t>
            </a:r>
            <a:endParaRPr lang="en-US" b="1" dirty="0"/>
          </a:p>
        </p:txBody>
      </p:sp>
      <p:sp>
        <p:nvSpPr>
          <p:cNvPr id="3" name="TextBox 2">
            <a:extLst>
              <a:ext uri="{FF2B5EF4-FFF2-40B4-BE49-F238E27FC236}">
                <a16:creationId xmlns:a16="http://schemas.microsoft.com/office/drawing/2014/main" id="{53267A37-C2C5-BB43-B012-919CDA64A942}"/>
              </a:ext>
            </a:extLst>
          </p:cNvPr>
          <p:cNvSpPr txBox="1"/>
          <p:nvPr/>
        </p:nvSpPr>
        <p:spPr>
          <a:xfrm>
            <a:off x="545123" y="6207369"/>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 Placeholder 4">
            <a:extLst>
              <a:ext uri="{FF2B5EF4-FFF2-40B4-BE49-F238E27FC236}">
                <a16:creationId xmlns:a16="http://schemas.microsoft.com/office/drawing/2014/main" id="{34F5AC4F-B072-E74F-81CD-64E9188187F9}"/>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1D19C942-7A6C-FF4C-9691-589A392D6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0" y="1200150"/>
            <a:ext cx="11366500" cy="4457700"/>
          </a:xfrm>
          <a:prstGeom prst="rect">
            <a:avLst/>
          </a:prstGeom>
        </p:spPr>
      </p:pic>
    </p:spTree>
    <p:extLst>
      <p:ext uri="{BB962C8B-B14F-4D97-AF65-F5344CB8AC3E}">
        <p14:creationId xmlns:p14="http://schemas.microsoft.com/office/powerpoint/2010/main" val="9082487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8C8D-DEA1-6D46-94CE-8ECBBA603B7D}"/>
              </a:ext>
            </a:extLst>
          </p:cNvPr>
          <p:cNvSpPr>
            <a:spLocks noGrp="1"/>
          </p:cNvSpPr>
          <p:nvPr>
            <p:ph type="title"/>
          </p:nvPr>
        </p:nvSpPr>
        <p:spPr/>
        <p:txBody>
          <a:bodyPr/>
          <a:lstStyle/>
          <a:p>
            <a:r>
              <a:rPr lang="en-AU" b="1" dirty="0"/>
              <a:t>Foreign Principal</a:t>
            </a:r>
            <a:endParaRPr lang="en-US" b="1" dirty="0"/>
          </a:p>
        </p:txBody>
      </p:sp>
      <p:pic>
        <p:nvPicPr>
          <p:cNvPr id="5" name="Content Placeholder 4">
            <a:extLst>
              <a:ext uri="{FF2B5EF4-FFF2-40B4-BE49-F238E27FC236}">
                <a16:creationId xmlns:a16="http://schemas.microsoft.com/office/drawing/2014/main" id="{581F40F5-00CF-EB4F-9AFB-3363ED8837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595" y="1690688"/>
            <a:ext cx="11423932" cy="4280836"/>
          </a:xfrm>
        </p:spPr>
      </p:pic>
      <p:sp>
        <p:nvSpPr>
          <p:cNvPr id="3" name="TextBox 2">
            <a:extLst>
              <a:ext uri="{FF2B5EF4-FFF2-40B4-BE49-F238E27FC236}">
                <a16:creationId xmlns:a16="http://schemas.microsoft.com/office/drawing/2014/main" id="{D1CFB245-85D8-7947-A100-13E703D1A1EA}"/>
              </a:ext>
            </a:extLst>
          </p:cNvPr>
          <p:cNvSpPr txBox="1"/>
          <p:nvPr/>
        </p:nvSpPr>
        <p:spPr>
          <a:xfrm>
            <a:off x="1019908" y="6084277"/>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709301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80AB-F835-6748-802E-B3244464B77F}"/>
              </a:ext>
            </a:extLst>
          </p:cNvPr>
          <p:cNvSpPr>
            <a:spLocks noGrp="1"/>
          </p:cNvSpPr>
          <p:nvPr>
            <p:ph type="title"/>
          </p:nvPr>
        </p:nvSpPr>
        <p:spPr/>
        <p:txBody>
          <a:bodyPr/>
          <a:lstStyle/>
          <a:p>
            <a:r>
              <a:rPr lang="en-AU" b="1" dirty="0"/>
              <a:t>Purpose of Political or government influence</a:t>
            </a:r>
            <a:endParaRPr lang="en-US" b="1" dirty="0"/>
          </a:p>
        </p:txBody>
      </p:sp>
      <p:pic>
        <p:nvPicPr>
          <p:cNvPr id="5" name="Content Placeholder 4">
            <a:extLst>
              <a:ext uri="{FF2B5EF4-FFF2-40B4-BE49-F238E27FC236}">
                <a16:creationId xmlns:a16="http://schemas.microsoft.com/office/drawing/2014/main" id="{2794B84F-6EBD-3B40-868F-7BA126F8ED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754" y="1690688"/>
            <a:ext cx="11878246" cy="3972175"/>
          </a:xfrm>
        </p:spPr>
      </p:pic>
      <p:sp>
        <p:nvSpPr>
          <p:cNvPr id="3" name="TextBox 2">
            <a:extLst>
              <a:ext uri="{FF2B5EF4-FFF2-40B4-BE49-F238E27FC236}">
                <a16:creationId xmlns:a16="http://schemas.microsoft.com/office/drawing/2014/main" id="{069E36C8-55D8-B64B-8FD9-B1414E1F7851}"/>
              </a:ext>
            </a:extLst>
          </p:cNvPr>
          <p:cNvSpPr txBox="1"/>
          <p:nvPr/>
        </p:nvSpPr>
        <p:spPr>
          <a:xfrm>
            <a:off x="967154" y="6189785"/>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2573852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AEEF-22C0-F946-97EF-0B369B0052DE}"/>
              </a:ext>
            </a:extLst>
          </p:cNvPr>
          <p:cNvSpPr>
            <a:spLocks noGrp="1"/>
          </p:cNvSpPr>
          <p:nvPr>
            <p:ph type="title"/>
          </p:nvPr>
        </p:nvSpPr>
        <p:spPr>
          <a:xfrm>
            <a:off x="838200" y="720969"/>
            <a:ext cx="10515600" cy="1104656"/>
          </a:xfrm>
        </p:spPr>
        <p:txBody>
          <a:bodyPr>
            <a:normAutofit fontScale="90000"/>
          </a:bodyPr>
          <a:lstStyle/>
          <a:p>
            <a:r>
              <a:rPr lang="en-AU" sz="2800" dirty="0"/>
              <a:t>The</a:t>
            </a:r>
            <a:r>
              <a:rPr lang="en-AU" sz="2800" i="1" dirty="0"/>
              <a:t> Foreign Influence Transparency Scheme Bill 2017</a:t>
            </a:r>
            <a:r>
              <a:rPr lang="en-AU" sz="2800" dirty="0"/>
              <a:t> is said to establish a scheme to:</a:t>
            </a:r>
            <a:br>
              <a:rPr lang="en-AU" sz="2800" dirty="0"/>
            </a:br>
            <a:endParaRPr lang="en-US" sz="2800" dirty="0"/>
          </a:p>
        </p:txBody>
      </p:sp>
      <p:sp>
        <p:nvSpPr>
          <p:cNvPr id="3" name="Content Placeholder 2">
            <a:extLst>
              <a:ext uri="{FF2B5EF4-FFF2-40B4-BE49-F238E27FC236}">
                <a16:creationId xmlns:a16="http://schemas.microsoft.com/office/drawing/2014/main" id="{C5A55AB6-AD75-D74B-A5D4-A3A1AD48F95D}"/>
              </a:ext>
            </a:extLst>
          </p:cNvPr>
          <p:cNvSpPr>
            <a:spLocks noGrp="1"/>
          </p:cNvSpPr>
          <p:nvPr>
            <p:ph idx="1"/>
          </p:nvPr>
        </p:nvSpPr>
        <p:spPr/>
        <p:txBody>
          <a:bodyPr>
            <a:normAutofit/>
          </a:bodyPr>
          <a:lstStyle/>
          <a:p>
            <a:pPr lvl="0"/>
            <a:r>
              <a:rPr lang="en-AU" sz="2200" dirty="0"/>
              <a:t>require registration by certain persons undertaking certain activities on behalf of a foreign principal; </a:t>
            </a:r>
          </a:p>
          <a:p>
            <a:pPr lvl="0"/>
            <a:r>
              <a:rPr lang="en-AU" sz="2200" dirty="0"/>
              <a:t>require registrants to disclose information about the nature of their relationship with the foreign principal and activities undertaken pursuant to that relationship; </a:t>
            </a:r>
          </a:p>
          <a:p>
            <a:pPr lvl="0"/>
            <a:r>
              <a:rPr lang="en-AU" sz="2200" dirty="0"/>
              <a:t>place additional disclosure requirements on registrants during elections and other voting periods; </a:t>
            </a:r>
          </a:p>
          <a:p>
            <a:pPr lvl="0"/>
            <a:r>
              <a:rPr lang="en-AU" sz="2200" dirty="0"/>
              <a:t>establish a register of scheme information and provide for certain information to be made publicly available; </a:t>
            </a:r>
          </a:p>
          <a:p>
            <a:pPr lvl="0"/>
            <a:r>
              <a:rPr lang="en-AU" sz="2200" dirty="0"/>
              <a:t>provide the secretary with powers to obtain information and documents; and</a:t>
            </a:r>
          </a:p>
          <a:p>
            <a:pPr lvl="0"/>
            <a:r>
              <a:rPr lang="en-AU" sz="2200" dirty="0"/>
              <a:t>establish various penalties for non-compliance with the scheme.</a:t>
            </a:r>
          </a:p>
          <a:p>
            <a:endParaRPr lang="en-US" dirty="0"/>
          </a:p>
        </p:txBody>
      </p:sp>
      <p:sp>
        <p:nvSpPr>
          <p:cNvPr id="4" name="TextBox 3">
            <a:extLst>
              <a:ext uri="{FF2B5EF4-FFF2-40B4-BE49-F238E27FC236}">
                <a16:creationId xmlns:a16="http://schemas.microsoft.com/office/drawing/2014/main" id="{4821ACE7-F896-9E42-B002-31D33D1C7210}"/>
              </a:ext>
            </a:extLst>
          </p:cNvPr>
          <p:cNvSpPr txBox="1"/>
          <p:nvPr/>
        </p:nvSpPr>
        <p:spPr>
          <a:xfrm>
            <a:off x="0" y="5715299"/>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8845957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What do the Bills require? p1.pdf" descr="What do the Bills require? p1.pdf"/>
          <p:cNvPicPr>
            <a:picLocks noChangeAspect="1"/>
          </p:cNvPicPr>
          <p:nvPr/>
        </p:nvPicPr>
        <p:blipFill>
          <a:blip r:embed="rId3">
            <a:extLst/>
          </a:blip>
          <a:stretch>
            <a:fillRect/>
          </a:stretch>
        </p:blipFill>
        <p:spPr>
          <a:xfrm>
            <a:off x="-15244" y="-321026"/>
            <a:ext cx="12222488" cy="8642163"/>
          </a:xfrm>
          <a:prstGeom prst="rect">
            <a:avLst/>
          </a:prstGeom>
          <a:ln w="12700">
            <a:miter lim="400000"/>
          </a:ln>
        </p:spPr>
      </p:pic>
      <p:sp>
        <p:nvSpPr>
          <p:cNvPr id="3" name="TextBox 2">
            <a:extLst>
              <a:ext uri="{FF2B5EF4-FFF2-40B4-BE49-F238E27FC236}">
                <a16:creationId xmlns:a16="http://schemas.microsoft.com/office/drawing/2014/main" id="{5C24E684-1450-BC44-87A4-3FF3DBD54E18}"/>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What do the Bills require? p2.pdf" descr="What do the Bills require? p2.pdf"/>
          <p:cNvPicPr>
            <a:picLocks noChangeAspect="1"/>
          </p:cNvPicPr>
          <p:nvPr/>
        </p:nvPicPr>
        <p:blipFill>
          <a:blip r:embed="rId3">
            <a:extLst/>
          </a:blip>
          <a:stretch>
            <a:fillRect/>
          </a:stretch>
        </p:blipFill>
        <p:spPr>
          <a:xfrm>
            <a:off x="1814" y="-971550"/>
            <a:ext cx="12564527" cy="8884009"/>
          </a:xfrm>
          <a:prstGeom prst="rect">
            <a:avLst/>
          </a:prstGeom>
          <a:ln w="12700">
            <a:miter lim="400000"/>
          </a:ln>
        </p:spPr>
      </p:pic>
      <p:sp>
        <p:nvSpPr>
          <p:cNvPr id="3" name="TextBox 2">
            <a:extLst>
              <a:ext uri="{FF2B5EF4-FFF2-40B4-BE49-F238E27FC236}">
                <a16:creationId xmlns:a16="http://schemas.microsoft.com/office/drawing/2014/main" id="{6D618F54-4CF0-3142-A622-F08130D77B6B}"/>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What do the Bills require? p3.pdf" descr="What do the Bills require? p3.pdf"/>
          <p:cNvPicPr>
            <a:picLocks noChangeAspect="1"/>
          </p:cNvPicPr>
          <p:nvPr/>
        </p:nvPicPr>
        <p:blipFill>
          <a:blip r:embed="rId3">
            <a:extLst/>
          </a:blip>
          <a:stretch>
            <a:fillRect/>
          </a:stretch>
        </p:blipFill>
        <p:spPr>
          <a:xfrm>
            <a:off x="-259557" y="224889"/>
            <a:ext cx="12711019" cy="8987590"/>
          </a:xfrm>
          <a:prstGeom prst="rect">
            <a:avLst/>
          </a:prstGeom>
          <a:ln w="12700">
            <a:miter lim="400000"/>
          </a:ln>
        </p:spPr>
      </p:pic>
      <p:sp>
        <p:nvSpPr>
          <p:cNvPr id="3" name="TextBox 2">
            <a:extLst>
              <a:ext uri="{FF2B5EF4-FFF2-40B4-BE49-F238E27FC236}">
                <a16:creationId xmlns:a16="http://schemas.microsoft.com/office/drawing/2014/main" id="{0D6F493D-B22C-7840-A7DF-15225FFA0C1A}"/>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What do the Bills require? p4.pdf" descr="What do the Bills require? p4.pdf"/>
          <p:cNvPicPr>
            <a:picLocks noChangeAspect="1"/>
          </p:cNvPicPr>
          <p:nvPr/>
        </p:nvPicPr>
        <p:blipFill>
          <a:blip r:embed="rId3">
            <a:extLst/>
          </a:blip>
          <a:stretch>
            <a:fillRect/>
          </a:stretch>
        </p:blipFill>
        <p:spPr>
          <a:xfrm>
            <a:off x="67027" y="497994"/>
            <a:ext cx="12057946" cy="8525821"/>
          </a:xfrm>
          <a:prstGeom prst="rect">
            <a:avLst/>
          </a:prstGeom>
          <a:ln w="12700">
            <a:miter lim="400000"/>
          </a:ln>
        </p:spPr>
      </p:pic>
      <p:sp>
        <p:nvSpPr>
          <p:cNvPr id="3" name="TextBox 2">
            <a:extLst>
              <a:ext uri="{FF2B5EF4-FFF2-40B4-BE49-F238E27FC236}">
                <a16:creationId xmlns:a16="http://schemas.microsoft.com/office/drawing/2014/main" id="{4E37A2B9-57A4-344B-968E-C210F4F92082}"/>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p:cNvGrpSpPr/>
          <p:nvPr/>
        </p:nvGrpSpPr>
        <p:grpSpPr>
          <a:xfrm>
            <a:off x="1302868" y="758416"/>
            <a:ext cx="9586264" cy="5341168"/>
            <a:chOff x="0" y="0"/>
            <a:chExt cx="9586262" cy="5341166"/>
          </a:xfrm>
        </p:grpSpPr>
        <p:pic>
          <p:nvPicPr>
            <p:cNvPr id="160" name="Russian visit submission.png" descr="Russian visit submission.png"/>
            <p:cNvPicPr>
              <a:picLocks noChangeAspect="1"/>
            </p:cNvPicPr>
            <p:nvPr/>
          </p:nvPicPr>
          <p:blipFill>
            <a:blip r:embed="rId3">
              <a:extLst/>
            </a:blip>
            <a:srcRect/>
            <a:stretch>
              <a:fillRect/>
            </a:stretch>
          </p:blipFill>
          <p:spPr>
            <a:xfrm>
              <a:off x="0" y="0"/>
              <a:ext cx="9586263" cy="5341167"/>
            </a:xfrm>
            <a:prstGeom prst="rect">
              <a:avLst/>
            </a:prstGeom>
            <a:ln w="12700" cap="flat">
              <a:noFill/>
              <a:miter lim="400000"/>
            </a:ln>
            <a:effectLst/>
          </p:spPr>
        </p:pic>
        <p:sp>
          <p:nvSpPr>
            <p:cNvPr id="161" name="Rectangle"/>
            <p:cNvSpPr/>
            <p:nvPr/>
          </p:nvSpPr>
          <p:spPr>
            <a:xfrm>
              <a:off x="1361852" y="1477704"/>
              <a:ext cx="5039941" cy="263081"/>
            </a:xfrm>
            <a:prstGeom prst="rect">
              <a:avLst/>
            </a:prstGeom>
            <a:solidFill>
              <a:srgbClr val="000000"/>
            </a:solidFill>
            <a:ln w="12700" cap="flat">
              <a:noFill/>
              <a:miter lim="400000"/>
            </a:ln>
            <a:effectLst/>
          </p:spPr>
          <p:txBody>
            <a:bodyPr wrap="square" lIns="45719" tIns="45719" rIns="45719" bIns="45719" numCol="1" anchor="ctr">
              <a:noAutofit/>
            </a:bodyPr>
            <a:lstStyle/>
            <a:p>
              <a:endParaRPr/>
            </a:p>
          </p:txBody>
        </p:sp>
      </p:grpSp>
      <p:sp>
        <p:nvSpPr>
          <p:cNvPr id="6" name="TextBox 5">
            <a:extLst>
              <a:ext uri="{FF2B5EF4-FFF2-40B4-BE49-F238E27FC236}">
                <a16:creationId xmlns:a16="http://schemas.microsoft.com/office/drawing/2014/main" id="{8D834642-1AE2-C642-B533-2639D54D578F}"/>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How can we analyse whether legislation is good or bad?"/>
          <p:cNvSpPr txBox="1"/>
          <p:nvPr/>
        </p:nvSpPr>
        <p:spPr>
          <a:xfrm>
            <a:off x="1749316" y="2786380"/>
            <a:ext cx="8693367" cy="1285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900"/>
            </a:lvl1pPr>
          </a:lstStyle>
          <a:p>
            <a:r>
              <a:t>How can we analyse whether legislation is good or bad?</a:t>
            </a:r>
          </a:p>
        </p:txBody>
      </p:sp>
      <p:sp>
        <p:nvSpPr>
          <p:cNvPr id="4" name="TextBox 3">
            <a:extLst>
              <a:ext uri="{FF2B5EF4-FFF2-40B4-BE49-F238E27FC236}">
                <a16:creationId xmlns:a16="http://schemas.microsoft.com/office/drawing/2014/main" id="{B7F906DF-380F-1549-AC34-1614A09D4B0D}"/>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2050" name="Picture 2">
            <a:extLst>
              <a:ext uri="{FF2B5EF4-FFF2-40B4-BE49-F238E27FC236}">
                <a16:creationId xmlns:a16="http://schemas.microsoft.com/office/drawing/2014/main" id="{8A3FFE90-87A6-1E49-BE28-966822261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770" y="550829"/>
            <a:ext cx="2356583" cy="109973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114335A4-E7FB-0B47-94F1-7E94EAC0D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555" y="550829"/>
            <a:ext cx="3994382" cy="8559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43E3A62-16B0-9F42-A848-6C8BEA6B567F}"/>
              </a:ext>
            </a:extLst>
          </p:cNvPr>
          <p:cNvSpPr>
            <a:spLocks noChangeArrowheads="1"/>
          </p:cNvSpPr>
          <p:nvPr/>
        </p:nvSpPr>
        <p:spPr bwMode="auto">
          <a:xfrm>
            <a:off x="3235325" y="3910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48E1-BF4D-AE45-A120-DAE0ACBDA140}"/>
              </a:ext>
            </a:extLst>
          </p:cNvPr>
          <p:cNvSpPr>
            <a:spLocks noGrp="1"/>
          </p:cNvSpPr>
          <p:nvPr>
            <p:ph type="ctrTitle"/>
          </p:nvPr>
        </p:nvSpPr>
        <p:spPr>
          <a:xfrm>
            <a:off x="353463" y="1768669"/>
            <a:ext cx="10314537" cy="3864098"/>
          </a:xfrm>
        </p:spPr>
        <p:txBody>
          <a:bodyPr>
            <a:normAutofit/>
          </a:bodyPr>
          <a:lstStyle/>
          <a:p>
            <a:pPr algn="l"/>
            <a:r>
              <a:rPr lang="en-AU" sz="2400" b="1" i="1" dirty="0"/>
              <a:t>These pages have been prepared for discussion purposes only and do not constitute legal advice.  </a:t>
            </a:r>
            <a:br>
              <a:rPr lang="en-AU" sz="2400" b="1" i="1" dirty="0"/>
            </a:br>
            <a:br>
              <a:rPr lang="en-AU" sz="2400" b="1" i="1" dirty="0"/>
            </a:br>
            <a:r>
              <a:rPr lang="en-AU" sz="2400" b="1" i="1" dirty="0"/>
              <a:t>You should obtain your own legal advice based on your particular circumstances.</a:t>
            </a:r>
            <a:br>
              <a:rPr lang="en-AU" sz="2400" b="1" i="1" dirty="0"/>
            </a:br>
            <a:br>
              <a:rPr lang="en-AU" sz="2400" b="1" i="1" dirty="0"/>
            </a:br>
            <a:r>
              <a:rPr lang="en-AU" sz="2400" b="1" i="1" dirty="0"/>
              <a:t>Copyright in these pages is retained by the relevant authors.</a:t>
            </a:r>
            <a:br>
              <a:rPr lang="en-AU" dirty="0"/>
            </a:br>
            <a:endParaRPr lang="en-US" dirty="0"/>
          </a:p>
        </p:txBody>
      </p:sp>
      <p:pic>
        <p:nvPicPr>
          <p:cNvPr id="3" name="Picture 2">
            <a:extLst>
              <a:ext uri="{FF2B5EF4-FFF2-40B4-BE49-F238E27FC236}">
                <a16:creationId xmlns:a16="http://schemas.microsoft.com/office/drawing/2014/main" id="{E3B33AE9-288D-9747-A70A-10CCDEC1E93C}"/>
              </a:ext>
            </a:extLst>
          </p:cNvPr>
          <p:cNvPicPr>
            <a:picLocks noChangeAspect="1"/>
          </p:cNvPicPr>
          <p:nvPr/>
        </p:nvPicPr>
        <p:blipFill>
          <a:blip r:embed="rId2"/>
          <a:stretch>
            <a:fillRect/>
          </a:stretch>
        </p:blipFill>
        <p:spPr>
          <a:xfrm>
            <a:off x="353463" y="386373"/>
            <a:ext cx="3810000" cy="1765300"/>
          </a:xfrm>
          <a:prstGeom prst="rect">
            <a:avLst/>
          </a:prstGeom>
        </p:spPr>
      </p:pic>
      <p:pic>
        <p:nvPicPr>
          <p:cNvPr id="5" name="Picture 4">
            <a:extLst>
              <a:ext uri="{FF2B5EF4-FFF2-40B4-BE49-F238E27FC236}">
                <a16:creationId xmlns:a16="http://schemas.microsoft.com/office/drawing/2014/main" id="{9043FF6A-45D9-5A44-A243-0DE974002721}"/>
              </a:ext>
            </a:extLst>
          </p:cNvPr>
          <p:cNvPicPr>
            <a:picLocks noChangeAspect="1"/>
          </p:cNvPicPr>
          <p:nvPr/>
        </p:nvPicPr>
        <p:blipFill>
          <a:blip r:embed="rId3"/>
          <a:stretch>
            <a:fillRect/>
          </a:stretch>
        </p:blipFill>
        <p:spPr>
          <a:xfrm>
            <a:off x="5469304" y="505123"/>
            <a:ext cx="6513770" cy="1411653"/>
          </a:xfrm>
          <a:prstGeom prst="rect">
            <a:avLst/>
          </a:prstGeom>
        </p:spPr>
      </p:pic>
      <p:sp>
        <p:nvSpPr>
          <p:cNvPr id="11" name="TextBox 10">
            <a:extLst>
              <a:ext uri="{FF2B5EF4-FFF2-40B4-BE49-F238E27FC236}">
                <a16:creationId xmlns:a16="http://schemas.microsoft.com/office/drawing/2014/main" id="{519A52EE-3AE6-4843-87A1-DC78FAF51D9F}"/>
              </a:ext>
            </a:extLst>
          </p:cNvPr>
          <p:cNvSpPr txBox="1"/>
          <p:nvPr/>
        </p:nvSpPr>
        <p:spPr>
          <a:xfrm>
            <a:off x="193431" y="5682136"/>
            <a:ext cx="1164101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AU" b="1" dirty="0"/>
              <a:t>This work is licensed under a Creative Commons Attribution Non-Commercial, Share-Alike 4.0 International Licence</a:t>
            </a:r>
          </a:p>
          <a:p>
            <a:pPr marL="0" marR="0" indent="0" algn="l" defTabSz="914400" rtl="0" fontAlgn="auto" latinLnBrk="0" hangingPunct="0">
              <a:lnSpc>
                <a:spcPct val="100000"/>
              </a:lnSpc>
              <a:spcBef>
                <a:spcPts val="0"/>
              </a:spcBef>
              <a:spcAft>
                <a:spcPts val="0"/>
              </a:spcAft>
              <a:buClrTx/>
              <a:buSzTx/>
              <a:buFontTx/>
              <a:buNone/>
              <a:tabLst/>
            </a:pPr>
            <a:endParaRPr kumimoji="0" lang="en-AU"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Calibri"/>
            </a:endParaRPr>
          </a:p>
        </p:txBody>
      </p:sp>
      <p:pic>
        <p:nvPicPr>
          <p:cNvPr id="1043" name="Picture 19" descr="Creative Commons License">
            <a:hlinkClick r:id="rId4"/>
            <a:extLst>
              <a:ext uri="{FF2B5EF4-FFF2-40B4-BE49-F238E27FC236}">
                <a16:creationId xmlns:a16="http://schemas.microsoft.com/office/drawing/2014/main" id="{F4730971-AF14-0748-A217-233A58D9D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304" y="6143800"/>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699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How to analyse whether legislation is good or bad"/>
          <p:cNvSpPr txBox="1"/>
          <p:nvPr/>
        </p:nvSpPr>
        <p:spPr>
          <a:xfrm>
            <a:off x="1049208" y="776714"/>
            <a:ext cx="10093584" cy="6756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800" b="1"/>
            </a:lvl1pPr>
          </a:lstStyle>
          <a:p>
            <a:r>
              <a:t>How to analyse whether legislation is good or bad</a:t>
            </a:r>
          </a:p>
        </p:txBody>
      </p:sp>
      <p:sp>
        <p:nvSpPr>
          <p:cNvPr id="169" name="Is it legal?…"/>
          <p:cNvSpPr txBox="1"/>
          <p:nvPr/>
        </p:nvSpPr>
        <p:spPr>
          <a:xfrm>
            <a:off x="1983783" y="1813302"/>
            <a:ext cx="8741044" cy="34009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8600" indent="-228600">
              <a:buSzPct val="100000"/>
              <a:buAutoNum type="arabicPeriod"/>
              <a:defRPr sz="4300"/>
            </a:pPr>
            <a:r>
              <a:rPr dirty="0"/>
              <a:t>   Is it legal?</a:t>
            </a:r>
          </a:p>
          <a:p>
            <a:pPr marL="228600" indent="-228600">
              <a:buSzPct val="100000"/>
              <a:buAutoNum type="arabicPeriod"/>
              <a:defRPr sz="4300"/>
            </a:pPr>
            <a:r>
              <a:rPr dirty="0"/>
              <a:t>   Does it impact on human rights?</a:t>
            </a:r>
          </a:p>
          <a:p>
            <a:pPr marL="228600" indent="-228600">
              <a:buSzPct val="100000"/>
              <a:buAutoNum type="arabicPeriod"/>
              <a:defRPr sz="4300"/>
            </a:pPr>
            <a:r>
              <a:rPr dirty="0"/>
              <a:t>   Is it transparent and responsible?</a:t>
            </a:r>
          </a:p>
          <a:p>
            <a:pPr marL="228600" indent="-228600">
              <a:buSzPct val="100000"/>
              <a:buAutoNum type="arabicPeriod"/>
              <a:defRPr sz="4300"/>
            </a:pPr>
            <a:r>
              <a:rPr dirty="0"/>
              <a:t>   Does it do what it is meant to do?</a:t>
            </a:r>
          </a:p>
          <a:p>
            <a:pPr marL="228600" indent="-228600">
              <a:buSzPct val="100000"/>
              <a:buAutoNum type="arabicPeriod"/>
              <a:defRPr sz="4300"/>
            </a:pPr>
            <a:r>
              <a:rPr dirty="0"/>
              <a:t>   Is it fair?</a:t>
            </a:r>
          </a:p>
        </p:txBody>
      </p:sp>
      <p:sp>
        <p:nvSpPr>
          <p:cNvPr id="5" name="TextBox 4">
            <a:extLst>
              <a:ext uri="{FF2B5EF4-FFF2-40B4-BE49-F238E27FC236}">
                <a16:creationId xmlns:a16="http://schemas.microsoft.com/office/drawing/2014/main" id="{1D85273A-6D3E-CD4B-9EB0-C8E2227E48F8}"/>
              </a:ext>
            </a:extLst>
          </p:cNvPr>
          <p:cNvSpPr txBox="1"/>
          <p:nvPr/>
        </p:nvSpPr>
        <p:spPr>
          <a:xfrm>
            <a:off x="411193" y="6220944"/>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Is it Legal?"/>
          <p:cNvSpPr txBox="1"/>
          <p:nvPr/>
        </p:nvSpPr>
        <p:spPr>
          <a:xfrm>
            <a:off x="4816376" y="3034029"/>
            <a:ext cx="2559247" cy="789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t>Is it Legal?</a:t>
            </a:r>
          </a:p>
        </p:txBody>
      </p:sp>
      <p:sp>
        <p:nvSpPr>
          <p:cNvPr id="4" name="TextBox 3">
            <a:extLst>
              <a:ext uri="{FF2B5EF4-FFF2-40B4-BE49-F238E27FC236}">
                <a16:creationId xmlns:a16="http://schemas.microsoft.com/office/drawing/2014/main" id="{B129EDD7-2B14-7442-9D27-7124203B6E40}"/>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3074" name="Picture 2">
            <a:extLst>
              <a:ext uri="{FF2B5EF4-FFF2-40B4-BE49-F238E27FC236}">
                <a16:creationId xmlns:a16="http://schemas.microsoft.com/office/drawing/2014/main" id="{B416F0E4-C297-1941-BCA2-B2EA9665C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510" y="740874"/>
            <a:ext cx="2585182" cy="120641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AB08D3C2-694A-2F41-AAF8-2CB9C267B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867874"/>
            <a:ext cx="3909892" cy="837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CDC3EB9-FCB6-1D40-B94B-4489F8599969}"/>
              </a:ext>
            </a:extLst>
          </p:cNvPr>
          <p:cNvSpPr>
            <a:spLocks noChangeArrowheads="1"/>
          </p:cNvSpPr>
          <p:nvPr/>
        </p:nvSpPr>
        <p:spPr bwMode="auto">
          <a:xfrm>
            <a:off x="3235325" y="3910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Does it impact on human rights?"/>
          <p:cNvSpPr txBox="1"/>
          <p:nvPr/>
        </p:nvSpPr>
        <p:spPr>
          <a:xfrm>
            <a:off x="2200536" y="3034029"/>
            <a:ext cx="7790928" cy="789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t>Does it impact on human rights?</a:t>
            </a:r>
          </a:p>
        </p:txBody>
      </p:sp>
      <p:sp>
        <p:nvSpPr>
          <p:cNvPr id="4" name="TextBox 3">
            <a:extLst>
              <a:ext uri="{FF2B5EF4-FFF2-40B4-BE49-F238E27FC236}">
                <a16:creationId xmlns:a16="http://schemas.microsoft.com/office/drawing/2014/main" id="{8B2B0364-3E3B-7F4D-8469-2AED235C1D50}"/>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4098" name="Picture 2">
            <a:extLst>
              <a:ext uri="{FF2B5EF4-FFF2-40B4-BE49-F238E27FC236}">
                <a16:creationId xmlns:a16="http://schemas.microsoft.com/office/drawing/2014/main" id="{49BFDFF1-F3C7-E440-9B3A-760DD6488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23" y="498671"/>
            <a:ext cx="2656498" cy="1216644"/>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a:extLst>
              <a:ext uri="{FF2B5EF4-FFF2-40B4-BE49-F238E27FC236}">
                <a16:creationId xmlns:a16="http://schemas.microsoft.com/office/drawing/2014/main" id="{1582A124-5101-0044-8A1A-89F15171A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200" y="622818"/>
            <a:ext cx="3200645" cy="9683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FECFD787-3CC1-E64F-9305-D1CB8C39B7D2}"/>
              </a:ext>
            </a:extLst>
          </p:cNvPr>
          <p:cNvSpPr>
            <a:spLocks noChangeArrowheads="1"/>
          </p:cNvSpPr>
          <p:nvPr/>
        </p:nvSpPr>
        <p:spPr bwMode="auto">
          <a:xfrm>
            <a:off x="6840171" y="10869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Human rights have no hierarchy.pdf" descr="Human rights have no hierarchy.pdf"/>
          <p:cNvPicPr>
            <a:picLocks noChangeAspect="1"/>
          </p:cNvPicPr>
          <p:nvPr/>
        </p:nvPicPr>
        <p:blipFill>
          <a:blip r:embed="rId3">
            <a:extLst/>
          </a:blip>
          <a:stretch>
            <a:fillRect/>
          </a:stretch>
        </p:blipFill>
        <p:spPr>
          <a:xfrm>
            <a:off x="1246414" y="253121"/>
            <a:ext cx="9699172" cy="6858001"/>
          </a:xfrm>
          <a:prstGeom prst="rect">
            <a:avLst/>
          </a:prstGeom>
          <a:ln w="12700">
            <a:miter lim="400000"/>
          </a:ln>
        </p:spPr>
      </p:pic>
      <p:sp>
        <p:nvSpPr>
          <p:cNvPr id="4" name="TextBox 3">
            <a:extLst>
              <a:ext uri="{FF2B5EF4-FFF2-40B4-BE49-F238E27FC236}">
                <a16:creationId xmlns:a16="http://schemas.microsoft.com/office/drawing/2014/main" id="{D7618A60-A0FB-6446-A481-96E761AB5688}"/>
              </a:ext>
            </a:extLst>
          </p:cNvPr>
          <p:cNvSpPr txBox="1"/>
          <p:nvPr/>
        </p:nvSpPr>
        <p:spPr>
          <a:xfrm>
            <a:off x="178718" y="37677"/>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pact on human rights.pdf" descr="Impact on human rights.pdf"/>
          <p:cNvPicPr>
            <a:picLocks noChangeAspect="1"/>
          </p:cNvPicPr>
          <p:nvPr/>
        </p:nvPicPr>
        <p:blipFill>
          <a:blip r:embed="rId3">
            <a:extLst/>
          </a:blip>
          <a:stretch>
            <a:fillRect/>
          </a:stretch>
        </p:blipFill>
        <p:spPr>
          <a:xfrm>
            <a:off x="1246414" y="-627558"/>
            <a:ext cx="11474262" cy="8113116"/>
          </a:xfrm>
          <a:prstGeom prst="rect">
            <a:avLst/>
          </a:prstGeom>
          <a:ln w="12700">
            <a:miter lim="400000"/>
          </a:ln>
        </p:spPr>
      </p:pic>
      <p:sp>
        <p:nvSpPr>
          <p:cNvPr id="4" name="TextBox 3">
            <a:extLst>
              <a:ext uri="{FF2B5EF4-FFF2-40B4-BE49-F238E27FC236}">
                <a16:creationId xmlns:a16="http://schemas.microsoft.com/office/drawing/2014/main" id="{36187B21-2149-7F46-BE36-CB6280063062}"/>
              </a:ext>
            </a:extLst>
          </p:cNvPr>
          <p:cNvSpPr txBox="1"/>
          <p:nvPr/>
        </p:nvSpPr>
        <p:spPr>
          <a:xfrm>
            <a:off x="426692" y="6155893"/>
            <a:ext cx="7027993"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Is it Transparent?"/>
          <p:cNvSpPr txBox="1"/>
          <p:nvPr/>
        </p:nvSpPr>
        <p:spPr>
          <a:xfrm>
            <a:off x="1938937" y="3034029"/>
            <a:ext cx="8314133" cy="78483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rPr dirty="0"/>
              <a:t>Is it Transparent</a:t>
            </a:r>
            <a:r>
              <a:rPr lang="en-AU" dirty="0"/>
              <a:t> and Responsible</a:t>
            </a:r>
            <a:r>
              <a:rPr dirty="0"/>
              <a:t>?</a:t>
            </a:r>
          </a:p>
        </p:txBody>
      </p:sp>
      <p:sp>
        <p:nvSpPr>
          <p:cNvPr id="4" name="TextBox 3">
            <a:extLst>
              <a:ext uri="{FF2B5EF4-FFF2-40B4-BE49-F238E27FC236}">
                <a16:creationId xmlns:a16="http://schemas.microsoft.com/office/drawing/2014/main" id="{D3751E83-0AB0-734C-8E69-1B91CA3A2E12}"/>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
        <p:nvSpPr>
          <p:cNvPr id="2" name="TextBox 1">
            <a:extLst>
              <a:ext uri="{FF2B5EF4-FFF2-40B4-BE49-F238E27FC236}">
                <a16:creationId xmlns:a16="http://schemas.microsoft.com/office/drawing/2014/main" id="{F6AF079B-B23D-1741-8041-925637EA109E}"/>
              </a:ext>
            </a:extLst>
          </p:cNvPr>
          <p:cNvSpPr txBox="1"/>
          <p:nvPr/>
        </p:nvSpPr>
        <p:spPr>
          <a:xfrm>
            <a:off x="4360985" y="-153789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Rectangle 3">
            <a:extLst>
              <a:ext uri="{FF2B5EF4-FFF2-40B4-BE49-F238E27FC236}">
                <a16:creationId xmlns:a16="http://schemas.microsoft.com/office/drawing/2014/main" id="{BD67E36B-2484-D14A-B3B2-5FD8739C6F22}"/>
              </a:ext>
            </a:extLst>
          </p:cNvPr>
          <p:cNvSpPr>
            <a:spLocks noChangeArrowheads="1"/>
          </p:cNvSpPr>
          <p:nvPr/>
        </p:nvSpPr>
        <p:spPr bwMode="auto">
          <a:xfrm>
            <a:off x="2850307" y="42069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5" name="Picture 5">
            <a:extLst>
              <a:ext uri="{FF2B5EF4-FFF2-40B4-BE49-F238E27FC236}">
                <a16:creationId xmlns:a16="http://schemas.microsoft.com/office/drawing/2014/main" id="{13175906-3163-BA4D-B928-81DC441B4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1">
            <a:extLst>
              <a:ext uri="{FF2B5EF4-FFF2-40B4-BE49-F238E27FC236}">
                <a16:creationId xmlns:a16="http://schemas.microsoft.com/office/drawing/2014/main" id="{E0A884C1-BDF5-E145-83E4-8BB0F5E71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62AE0FF8-0A23-8E48-89D5-9D366C05168E}"/>
              </a:ext>
            </a:extLst>
          </p:cNvPr>
          <p:cNvSpPr>
            <a:spLocks noChangeArrowheads="1"/>
          </p:cNvSpPr>
          <p:nvPr/>
        </p:nvSpPr>
        <p:spPr bwMode="auto">
          <a:xfrm>
            <a:off x="1694607" y="1334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Is it Transparent and Responsible?"/>
          <p:cNvSpPr txBox="1"/>
          <p:nvPr/>
        </p:nvSpPr>
        <p:spPr>
          <a:xfrm>
            <a:off x="1703750" y="1868096"/>
            <a:ext cx="8186624" cy="789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rPr dirty="0"/>
              <a:t>Is it Transparent and Responsible?</a:t>
            </a:r>
          </a:p>
        </p:txBody>
      </p:sp>
      <p:sp>
        <p:nvSpPr>
          <p:cNvPr id="194" name="Easy to understand…"/>
          <p:cNvSpPr txBox="1"/>
          <p:nvPr/>
        </p:nvSpPr>
        <p:spPr>
          <a:xfrm>
            <a:off x="1074915" y="2980087"/>
            <a:ext cx="10122380" cy="1869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280736" indent="-280736">
              <a:buSzPct val="100000"/>
              <a:buChar char="•"/>
              <a:defRPr sz="2800"/>
            </a:pPr>
            <a:r>
              <a:rPr dirty="0"/>
              <a:t>Easy to understand</a:t>
            </a:r>
          </a:p>
          <a:p>
            <a:pPr marL="280736" indent="-280736">
              <a:buSzPct val="100000"/>
              <a:buChar char="•"/>
              <a:defRPr sz="2800"/>
            </a:pPr>
            <a:r>
              <a:rPr dirty="0"/>
              <a:t>Uses terms with their normal meanings</a:t>
            </a:r>
          </a:p>
          <a:p>
            <a:pPr marL="280736" indent="-280736">
              <a:buSzPct val="100000"/>
              <a:buChar char="•"/>
              <a:defRPr sz="2800"/>
            </a:pPr>
            <a:r>
              <a:rPr dirty="0"/>
              <a:t>No important provisions left to be determined through Regulations</a:t>
            </a:r>
          </a:p>
          <a:p>
            <a:pPr marL="280736" indent="-280736">
              <a:buSzPct val="100000"/>
              <a:buChar char="•"/>
              <a:defRPr sz="2800"/>
            </a:pPr>
            <a:r>
              <a:rPr dirty="0"/>
              <a:t>No important decisions left to Ministerial discretion</a:t>
            </a:r>
          </a:p>
        </p:txBody>
      </p:sp>
      <p:sp>
        <p:nvSpPr>
          <p:cNvPr id="5" name="TextBox 4">
            <a:extLst>
              <a:ext uri="{FF2B5EF4-FFF2-40B4-BE49-F238E27FC236}">
                <a16:creationId xmlns:a16="http://schemas.microsoft.com/office/drawing/2014/main" id="{D44945F0-1A6F-4244-A662-BF8739FAA571}"/>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6" name="Picture 5">
            <a:extLst>
              <a:ext uri="{FF2B5EF4-FFF2-40B4-BE49-F238E27FC236}">
                <a16:creationId xmlns:a16="http://schemas.microsoft.com/office/drawing/2014/main" id="{A39F46CB-5D30-0C4F-83D9-576817D5C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231AD4D-57B7-9D42-B523-EC994109D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431" y="602652"/>
            <a:ext cx="4304946" cy="92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Is it Transparent and Responsible?"/>
          <p:cNvSpPr txBox="1"/>
          <p:nvPr/>
        </p:nvSpPr>
        <p:spPr>
          <a:xfrm>
            <a:off x="2002688" y="868240"/>
            <a:ext cx="8186624" cy="789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t>Is it Transparent and Responsible?</a:t>
            </a:r>
          </a:p>
        </p:txBody>
      </p:sp>
      <p:graphicFrame>
        <p:nvGraphicFramePr>
          <p:cNvPr id="199" name="Table"/>
          <p:cNvGraphicFramePr/>
          <p:nvPr/>
        </p:nvGraphicFramePr>
        <p:xfrm>
          <a:off x="1611980" y="2441841"/>
          <a:ext cx="8968038" cy="2705555"/>
        </p:xfrm>
        <a:graphic>
          <a:graphicData uri="http://schemas.openxmlformats.org/drawingml/2006/table">
            <a:tbl>
              <a:tblPr bandRow="1">
                <a:tableStyleId>{C7B018BB-80A7-4F77-B60F-C8B233D01FF8}</a:tableStyleId>
              </a:tblPr>
              <a:tblGrid>
                <a:gridCol w="4062597">
                  <a:extLst>
                    <a:ext uri="{9D8B030D-6E8A-4147-A177-3AD203B41FA5}">
                      <a16:colId xmlns:a16="http://schemas.microsoft.com/office/drawing/2014/main" val="20000"/>
                    </a:ext>
                  </a:extLst>
                </a:gridCol>
                <a:gridCol w="4905441">
                  <a:extLst>
                    <a:ext uri="{9D8B030D-6E8A-4147-A177-3AD203B41FA5}">
                      <a16:colId xmlns:a16="http://schemas.microsoft.com/office/drawing/2014/main" val="20001"/>
                    </a:ext>
                  </a:extLst>
                </a:gridCol>
              </a:tblGrid>
              <a:tr h="503534">
                <a:tc>
                  <a:txBody>
                    <a:bodyPr/>
                    <a:lstStyle/>
                    <a:p>
                      <a:pPr algn="l">
                        <a:defRPr sz="1800"/>
                      </a:pPr>
                      <a:r>
                        <a:t>Easy to understand?</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tc>
                  <a:txBody>
                    <a:bodyPr/>
                    <a:lstStyle/>
                    <a:p>
                      <a:pPr algn="l">
                        <a:defRPr sz="1800"/>
                      </a:pPr>
                      <a:r>
                        <a:rPr b="1"/>
                        <a:t>Complex</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extLst>
                  <a:ext uri="{0D108BD9-81ED-4DB2-BD59-A6C34878D82A}">
                    <a16:rowId xmlns:a16="http://schemas.microsoft.com/office/drawing/2014/main" val="10000"/>
                  </a:ext>
                </a:extLst>
              </a:tr>
              <a:tr h="726550">
                <a:tc>
                  <a:txBody>
                    <a:bodyPr/>
                    <a:lstStyle/>
                    <a:p>
                      <a:pPr algn="l">
                        <a:defRPr sz="1800"/>
                      </a:pPr>
                      <a:r>
                        <a:t>Uses terms with their normal meanings?</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tc>
                  <a:txBody>
                    <a:bodyPr/>
                    <a:lstStyle/>
                    <a:p>
                      <a:pPr algn="l">
                        <a:defRPr sz="1800"/>
                      </a:pPr>
                      <a:r>
                        <a:rPr b="1"/>
                        <a:t>Normal terms redefined to mean something quite different</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extLst>
                  <a:ext uri="{0D108BD9-81ED-4DB2-BD59-A6C34878D82A}">
                    <a16:rowId xmlns:a16="http://schemas.microsoft.com/office/drawing/2014/main" val="10001"/>
                  </a:ext>
                </a:extLst>
              </a:tr>
              <a:tr h="722679">
                <a:tc>
                  <a:txBody>
                    <a:bodyPr/>
                    <a:lstStyle/>
                    <a:p>
                      <a:pPr algn="l">
                        <a:defRPr sz="1800"/>
                      </a:pPr>
                      <a:r>
                        <a:t>No important provisions left to be determined through Regulations?</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tc>
                  <a:txBody>
                    <a:bodyPr/>
                    <a:lstStyle/>
                    <a:p>
                      <a:pPr algn="l">
                        <a:defRPr sz="1800"/>
                      </a:pPr>
                      <a:r>
                        <a:rPr b="1"/>
                        <a:t>Crucial provisions to be determined through Regulations</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extLst>
                  <a:ext uri="{0D108BD9-81ED-4DB2-BD59-A6C34878D82A}">
                    <a16:rowId xmlns:a16="http://schemas.microsoft.com/office/drawing/2014/main" val="10002"/>
                  </a:ext>
                </a:extLst>
              </a:tr>
              <a:tr h="752792">
                <a:tc>
                  <a:txBody>
                    <a:bodyPr/>
                    <a:lstStyle/>
                    <a:p>
                      <a:pPr algn="l">
                        <a:defRPr sz="1800"/>
                      </a:pPr>
                      <a:r>
                        <a:t>No important decisions left to Ministerial discretion?</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tc>
                  <a:txBody>
                    <a:bodyPr/>
                    <a:lstStyle/>
                    <a:p>
                      <a:pPr algn="l">
                        <a:defRPr sz="1800"/>
                      </a:pPr>
                      <a:r>
                        <a:rPr b="1"/>
                        <a:t>Important decisions left to Ministerial discretion</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599A23EB-F6C2-5649-BDCB-02855A88C82E}"/>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Does it do what it is meant to do?"/>
          <p:cNvSpPr txBox="1"/>
          <p:nvPr/>
        </p:nvSpPr>
        <p:spPr>
          <a:xfrm>
            <a:off x="2045802" y="671368"/>
            <a:ext cx="8100397" cy="789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rPr dirty="0"/>
              <a:t>Does it do what it is meant to do?</a:t>
            </a:r>
          </a:p>
        </p:txBody>
      </p:sp>
      <p:graphicFrame>
        <p:nvGraphicFramePr>
          <p:cNvPr id="204" name="Table"/>
          <p:cNvGraphicFramePr/>
          <p:nvPr>
            <p:extLst>
              <p:ext uri="{D42A27DB-BD31-4B8C-83A1-F6EECF244321}">
                <p14:modId xmlns:p14="http://schemas.microsoft.com/office/powerpoint/2010/main" val="4245795542"/>
              </p:ext>
            </p:extLst>
          </p:nvPr>
        </p:nvGraphicFramePr>
        <p:xfrm>
          <a:off x="1450429" y="1856924"/>
          <a:ext cx="9291141" cy="4105136"/>
        </p:xfrm>
        <a:graphic>
          <a:graphicData uri="http://schemas.openxmlformats.org/drawingml/2006/table">
            <a:tbl>
              <a:tblPr bandRow="1">
                <a:tableStyleId>{4C3C2611-4C71-4FC5-86AE-919BDF0F9419}</a:tableStyleId>
              </a:tblPr>
              <a:tblGrid>
                <a:gridCol w="9291141">
                  <a:extLst>
                    <a:ext uri="{9D8B030D-6E8A-4147-A177-3AD203B41FA5}">
                      <a16:colId xmlns:a16="http://schemas.microsoft.com/office/drawing/2014/main" val="20000"/>
                    </a:ext>
                  </a:extLst>
                </a:gridCol>
              </a:tblGrid>
              <a:tr h="426984">
                <a:tc>
                  <a:txBody>
                    <a:bodyPr/>
                    <a:lstStyle/>
                    <a:p>
                      <a:pPr algn="l">
                        <a:defRPr sz="1800"/>
                      </a:pPr>
                      <a:r>
                        <a:rPr sz="2200" b="1"/>
                        <a:t>Identifies and responds to real harm - Practical and Proportionate</a:t>
                      </a:r>
                    </a:p>
                  </a:txBody>
                  <a:tcPr marL="0" marR="0" marT="0" marB="0" horzOverflow="overflow">
                    <a:lnL w="12700">
                      <a:solidFill>
                        <a:schemeClr val="accent1"/>
                      </a:solidFill>
                    </a:lnL>
                    <a:lnR w="12700">
                      <a:solidFill>
                        <a:schemeClr val="accent6"/>
                      </a:solidFill>
                    </a:lnR>
                    <a:lnT w="12700">
                      <a:solidFill>
                        <a:schemeClr val="accent1"/>
                      </a:solidFill>
                    </a:lnT>
                    <a:lnB w="12700">
                      <a:solidFill>
                        <a:schemeClr val="accent1"/>
                      </a:solidFill>
                    </a:lnB>
                    <a:solidFill>
                      <a:srgbClr val="9DC3E6"/>
                    </a:solidFill>
                  </a:tcPr>
                </a:tc>
                <a:extLst>
                  <a:ext uri="{0D108BD9-81ED-4DB2-BD59-A6C34878D82A}">
                    <a16:rowId xmlns:a16="http://schemas.microsoft.com/office/drawing/2014/main" val="10000"/>
                  </a:ext>
                </a:extLst>
              </a:tr>
              <a:tr h="1916617">
                <a:tc>
                  <a:txBody>
                    <a:bodyPr/>
                    <a:lstStyle/>
                    <a:p>
                      <a:pPr algn="l">
                        <a:defRPr sz="2200"/>
                      </a:pPr>
                      <a:r>
                        <a:rPr dirty="0"/>
                        <a:t>Works effectively in: </a:t>
                      </a:r>
                      <a:endParaRPr b="1" dirty="0"/>
                    </a:p>
                    <a:p>
                      <a:pPr marL="685800" indent="-685800" algn="l">
                        <a:buSzPct val="100000"/>
                        <a:buFont typeface="Symbol"/>
                        <a:buChar char="·"/>
                        <a:defRPr sz="2200"/>
                      </a:pPr>
                      <a:r>
                        <a:rPr dirty="0"/>
                        <a:t>carrying out its stated purpose</a:t>
                      </a:r>
                      <a:endParaRPr b="1" dirty="0"/>
                    </a:p>
                    <a:p>
                      <a:pPr marL="685800" indent="-685800" algn="l">
                        <a:buSzPct val="100000"/>
                        <a:buFont typeface="Symbol"/>
                        <a:buChar char="·"/>
                        <a:defRPr sz="2200"/>
                      </a:pPr>
                      <a:r>
                        <a:rPr dirty="0"/>
                        <a:t>being easy to comply with</a:t>
                      </a:r>
                      <a:endParaRPr b="1" dirty="0"/>
                    </a:p>
                    <a:p>
                      <a:pPr marL="685800" indent="-685800" algn="l">
                        <a:buSzPct val="100000"/>
                        <a:buFont typeface="Symbol"/>
                        <a:buChar char="·"/>
                        <a:defRPr sz="2200"/>
                      </a:pPr>
                      <a:r>
                        <a:rPr dirty="0"/>
                        <a:t>not being costly to comply with</a:t>
                      </a:r>
                      <a:endParaRPr b="1" dirty="0"/>
                    </a:p>
                    <a:p>
                      <a:pPr marL="685800" indent="-685800" algn="l">
                        <a:buSzPct val="100000"/>
                        <a:buFont typeface="Symbol"/>
                        <a:buChar char="·"/>
                        <a:defRPr sz="2200"/>
                      </a:pPr>
                      <a:r>
                        <a:rPr dirty="0"/>
                        <a:t>capable of being readily enforced</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tcPr>
                </a:tc>
                <a:extLst>
                  <a:ext uri="{0D108BD9-81ED-4DB2-BD59-A6C34878D82A}">
                    <a16:rowId xmlns:a16="http://schemas.microsoft.com/office/drawing/2014/main" val="10001"/>
                  </a:ext>
                </a:extLst>
              </a:tr>
              <a:tr h="1250454">
                <a:tc>
                  <a:txBody>
                    <a:bodyPr/>
                    <a:lstStyle/>
                    <a:p>
                      <a:pPr algn="l">
                        <a:defRPr sz="1800"/>
                      </a:pPr>
                      <a:r>
                        <a:rPr sz="2200"/>
                        <a:t>No overreach – proportionate response – minimises impact on freedoms and human rights.  Restrictions on rights must be reasonable, necessary, proportionate and demonstrably justifiable.</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solidFill>
                      <a:srgbClr val="BDD7EE"/>
                    </a:solidFill>
                  </a:tcPr>
                </a:tc>
                <a:extLst>
                  <a:ext uri="{0D108BD9-81ED-4DB2-BD59-A6C34878D82A}">
                    <a16:rowId xmlns:a16="http://schemas.microsoft.com/office/drawing/2014/main" val="10002"/>
                  </a:ext>
                </a:extLst>
              </a:tr>
              <a:tr h="511081">
                <a:tc>
                  <a:txBody>
                    <a:bodyPr/>
                    <a:lstStyle/>
                    <a:p>
                      <a:pPr algn="l">
                        <a:defRPr sz="1800"/>
                      </a:pPr>
                      <a:r>
                        <a:rPr sz="2200" dirty="0"/>
                        <a:t>Appropriate exemptions</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76C3DDE9-F051-5F48-B673-99101F9D322F}"/>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urpose of the Legislation"/>
          <p:cNvSpPr txBox="1"/>
          <p:nvPr/>
        </p:nvSpPr>
        <p:spPr>
          <a:xfrm>
            <a:off x="3110729" y="676817"/>
            <a:ext cx="5970542" cy="7017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lnSpc>
                <a:spcPct val="90000"/>
              </a:lnSpc>
              <a:defRPr sz="6000">
                <a:latin typeface="Calibri Light"/>
                <a:ea typeface="Calibri Light"/>
                <a:cs typeface="Calibri Light"/>
                <a:sym typeface="Calibri Light"/>
              </a:defRPr>
            </a:lvl1pPr>
          </a:lstStyle>
          <a:p>
            <a:r>
              <a:rPr sz="4400" b="1" dirty="0"/>
              <a:t>Purpose of the Legislation</a:t>
            </a:r>
          </a:p>
        </p:txBody>
      </p:sp>
      <p:sp>
        <p:nvSpPr>
          <p:cNvPr id="209" name="The scheme introduces registration obligations for persons or entities who have arrangements with, or undertake certain activities on behalf of, foreign principals. It is intended to provide transparency for the Australian Government and the Australian public about the forms and sources of foreign influence in Australia….…"/>
          <p:cNvSpPr txBox="1"/>
          <p:nvPr/>
        </p:nvSpPr>
        <p:spPr>
          <a:xfrm>
            <a:off x="1328378" y="2500048"/>
            <a:ext cx="9535243" cy="28315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spcBef>
                <a:spcPts val="1200"/>
              </a:spcBef>
              <a:defRPr sz="2100">
                <a:latin typeface="Arial"/>
                <a:ea typeface="Arial"/>
                <a:cs typeface="Arial"/>
                <a:sym typeface="Arial"/>
              </a:defRPr>
            </a:pPr>
            <a:r>
              <a:rPr dirty="0"/>
              <a:t>The scheme introduces registration obligations for persons or entities who have arrangements with, or undertake certain activities on behalf of, </a:t>
            </a:r>
            <a:r>
              <a:rPr b="1" dirty="0"/>
              <a:t>foreign principals</a:t>
            </a:r>
            <a:r>
              <a:rPr dirty="0"/>
              <a:t>. It is intended </a:t>
            </a:r>
            <a:r>
              <a:rPr dirty="0">
                <a:solidFill>
                  <a:srgbClr val="C00000"/>
                </a:solidFill>
              </a:rPr>
              <a:t>to provide transparency for the Australian Government </a:t>
            </a:r>
            <a:r>
              <a:rPr dirty="0"/>
              <a:t>and the Australian public about the forms and sources of </a:t>
            </a:r>
            <a:r>
              <a:rPr b="1" dirty="0"/>
              <a:t>foreign influence</a:t>
            </a:r>
            <a:r>
              <a:rPr dirty="0"/>
              <a:t> in Australia…. </a:t>
            </a:r>
          </a:p>
          <a:p>
            <a:pPr defTabSz="457200">
              <a:spcBef>
                <a:spcPts val="1200"/>
              </a:spcBef>
              <a:defRPr sz="2100">
                <a:latin typeface="Arial"/>
                <a:ea typeface="Arial"/>
                <a:cs typeface="Arial"/>
                <a:sym typeface="Arial"/>
              </a:defRPr>
            </a:pPr>
            <a:r>
              <a:rPr dirty="0"/>
              <a:t>[because] Decision-makers in the Australian Government and the public should know what interests are being advanced in respect of a particular decision or process</a:t>
            </a:r>
          </a:p>
        </p:txBody>
      </p:sp>
      <p:sp>
        <p:nvSpPr>
          <p:cNvPr id="5" name="TextBox 4">
            <a:extLst>
              <a:ext uri="{FF2B5EF4-FFF2-40B4-BE49-F238E27FC236}">
                <a16:creationId xmlns:a16="http://schemas.microsoft.com/office/drawing/2014/main" id="{BE5EBD04-FDAC-514F-A586-00E90B6832C5}"/>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2679DE-7E81-034B-94E7-D46E5503D502}"/>
              </a:ext>
            </a:extLst>
          </p:cNvPr>
          <p:cNvSpPr txBox="1">
            <a:spLocks noGrp="1"/>
          </p:cNvSpPr>
          <p:nvPr>
            <p:ph idx="1"/>
          </p:nvPr>
        </p:nvSpPr>
        <p:spPr>
          <a:xfrm>
            <a:off x="889000" y="809625"/>
            <a:ext cx="10515600" cy="5456878"/>
          </a:xfrm>
          <a:prstGeom prst="rect">
            <a:avLst/>
          </a:prstGeom>
          <a:noFill/>
        </p:spPr>
        <p:txBody>
          <a:bodyPr wrap="square" rtlCol="0">
            <a:spAutoFit/>
          </a:bodyPr>
          <a:lstStyle/>
          <a:p>
            <a:pPr marL="0" indent="0">
              <a:buNone/>
            </a:pPr>
            <a:r>
              <a:rPr lang="en-AU" sz="1600" b="1" i="1" dirty="0"/>
              <a:t>These slides are based on the original submissions made to relevant Joint Federal Parliamentary Committees as follows:</a:t>
            </a:r>
          </a:p>
          <a:p>
            <a:pPr marL="0" indent="0">
              <a:buNone/>
            </a:pPr>
            <a:r>
              <a:rPr lang="en-AU" sz="1600" i="1" dirty="0"/>
              <a:t>Foreign Influence Transparency Scheme Bill 2017 submissions at: </a:t>
            </a:r>
            <a:r>
              <a:rPr lang="en-AU" sz="1600" i="1" dirty="0">
                <a:hlinkClick r:id="rId3"/>
              </a:rPr>
              <a:t>https://www.aph.gov.au/Parliamentary_Business/Committees/Joint/Intelligence_and_Security/TransparencySchemeBill/Submissions</a:t>
            </a:r>
            <a:endParaRPr lang="en-AU" sz="1600" dirty="0"/>
          </a:p>
          <a:p>
            <a:pPr marL="0" indent="0">
              <a:buNone/>
            </a:pPr>
            <a:r>
              <a:rPr lang="en-AU" sz="1600" i="1" dirty="0"/>
              <a:t>ALHR submission No 7, Valerie Heath submission No 15</a:t>
            </a:r>
            <a:endParaRPr lang="en-AU" sz="1600" dirty="0"/>
          </a:p>
          <a:p>
            <a:pPr marL="0" indent="0">
              <a:buNone/>
            </a:pPr>
            <a:br>
              <a:rPr lang="en-AU" sz="1600" dirty="0"/>
            </a:br>
            <a:r>
              <a:rPr lang="en-AU" sz="1600" i="1" dirty="0"/>
              <a:t>National Security Legislation Amendment (Espionage and Foreign Interference) Bill 2017 submissions at: </a:t>
            </a:r>
            <a:endParaRPr lang="en-AU" sz="1600" dirty="0"/>
          </a:p>
          <a:p>
            <a:pPr marL="0" indent="0">
              <a:buNone/>
            </a:pPr>
            <a:r>
              <a:rPr lang="en-AU" sz="1600" i="1" dirty="0">
                <a:hlinkClick r:id="rId4"/>
              </a:rPr>
              <a:t>https://www.aph.gov.au/Parliamentary_Business/Committees/Joint/Intelligence_and_Security/EspionageFInterference/Submissions</a:t>
            </a:r>
            <a:br>
              <a:rPr lang="en-AU" sz="1600" i="1" dirty="0"/>
            </a:br>
            <a:r>
              <a:rPr lang="en-AU" sz="1600" i="1" dirty="0"/>
              <a:t>ALHR submission No 7, Human Rights Law Centre submission No 10, Valerie Heath submission No 14</a:t>
            </a:r>
            <a:endParaRPr lang="en-AU" sz="1600" dirty="0"/>
          </a:p>
          <a:p>
            <a:endParaRPr lang="en-AU" sz="1600" dirty="0"/>
          </a:p>
          <a:p>
            <a:pPr marL="0" indent="0">
              <a:buNone/>
            </a:pPr>
            <a:r>
              <a:rPr lang="en-AU" sz="1600" i="1" dirty="0"/>
              <a:t>Electoral Legislation Amendment (Electoral Funding and Disclosure Reform) Bill 2017, submissions at: </a:t>
            </a:r>
            <a:r>
              <a:rPr lang="en-AU" sz="1600" i="1" dirty="0">
                <a:hlinkClick r:id="rId5"/>
              </a:rPr>
              <a:t>https://www.aph.gov.au/Parliamentary_Business/Committees/Joint/Electoral_Matters/ELAEFDRBill2017/Submissions</a:t>
            </a:r>
            <a:endParaRPr lang="en-AU" sz="1600" dirty="0"/>
          </a:p>
          <a:p>
            <a:pPr marL="0" indent="0">
              <a:buNone/>
            </a:pPr>
            <a:r>
              <a:rPr lang="en-AU" sz="1600" i="1" dirty="0"/>
              <a:t>ALHR submission No 65, Human Rights Law Centre submission No 142</a:t>
            </a:r>
            <a:endParaRPr lang="en-AU" sz="1600" dirty="0"/>
          </a:p>
          <a:p>
            <a:pPr marL="0" indent="0">
              <a:buNone/>
            </a:pPr>
            <a:br>
              <a:rPr lang="en-AU" sz="1600" i="1" dirty="0"/>
            </a:br>
            <a:r>
              <a:rPr lang="en-AU" sz="1600" i="1" dirty="0"/>
              <a:t>Identity-matching Services Bill 2018 and the Australian Passports Amendment (Identity-matching Services) Bill 2018, submissions at: </a:t>
            </a:r>
            <a:r>
              <a:rPr lang="en-AU" sz="1600" i="1" dirty="0">
                <a:hlinkClick r:id="rId6"/>
              </a:rPr>
              <a:t>https://www.aph.gov.au/Parliamentary_Business/Committees/Joint/Intelligence_and_Security/IMSBill/Submissions</a:t>
            </a:r>
            <a:endParaRPr lang="en-AU" sz="1600" dirty="0"/>
          </a:p>
          <a:p>
            <a:pPr marL="0" indent="0">
              <a:buNone/>
            </a:pPr>
            <a:r>
              <a:rPr lang="en-AU" sz="1600" i="1" dirty="0"/>
              <a:t>ALHR submission No 2</a:t>
            </a:r>
            <a:endParaRPr lang="en-US" dirty="0"/>
          </a:p>
        </p:txBody>
      </p:sp>
    </p:spTree>
    <p:extLst>
      <p:ext uri="{BB962C8B-B14F-4D97-AF65-F5344CB8AC3E}">
        <p14:creationId xmlns:p14="http://schemas.microsoft.com/office/powerpoint/2010/main" val="6208961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oes it do what it is meant to do?"/>
          <p:cNvSpPr txBox="1"/>
          <p:nvPr/>
        </p:nvSpPr>
        <p:spPr>
          <a:xfrm>
            <a:off x="2045802" y="544807"/>
            <a:ext cx="8100397" cy="789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500" b="1"/>
            </a:lvl1pPr>
          </a:lstStyle>
          <a:p>
            <a:r>
              <a:rPr dirty="0"/>
              <a:t>Does it do what it is meant to do?</a:t>
            </a:r>
          </a:p>
        </p:txBody>
      </p:sp>
      <p:graphicFrame>
        <p:nvGraphicFramePr>
          <p:cNvPr id="214" name="Table"/>
          <p:cNvGraphicFramePr/>
          <p:nvPr>
            <p:extLst>
              <p:ext uri="{D42A27DB-BD31-4B8C-83A1-F6EECF244321}">
                <p14:modId xmlns:p14="http://schemas.microsoft.com/office/powerpoint/2010/main" val="1835146624"/>
              </p:ext>
            </p:extLst>
          </p:nvPr>
        </p:nvGraphicFramePr>
        <p:xfrm>
          <a:off x="1415157" y="1487837"/>
          <a:ext cx="9361685" cy="4322231"/>
        </p:xfrm>
        <a:graphic>
          <a:graphicData uri="http://schemas.openxmlformats.org/drawingml/2006/table">
            <a:tbl>
              <a:tblPr bandRow="1">
                <a:tableStyleId>{4C3C2611-4C71-4FC5-86AE-919BDF0F9419}</a:tableStyleId>
              </a:tblPr>
              <a:tblGrid>
                <a:gridCol w="4271763">
                  <a:extLst>
                    <a:ext uri="{9D8B030D-6E8A-4147-A177-3AD203B41FA5}">
                      <a16:colId xmlns:a16="http://schemas.microsoft.com/office/drawing/2014/main" val="20000"/>
                    </a:ext>
                  </a:extLst>
                </a:gridCol>
                <a:gridCol w="5089922">
                  <a:extLst>
                    <a:ext uri="{9D8B030D-6E8A-4147-A177-3AD203B41FA5}">
                      <a16:colId xmlns:a16="http://schemas.microsoft.com/office/drawing/2014/main" val="20001"/>
                    </a:ext>
                  </a:extLst>
                </a:gridCol>
              </a:tblGrid>
              <a:tr h="559180">
                <a:tc>
                  <a:txBody>
                    <a:bodyPr/>
                    <a:lstStyle/>
                    <a:p>
                      <a:pPr algn="l">
                        <a:defRPr sz="1800"/>
                      </a:pPr>
                      <a:r>
                        <a:rPr sz="1700"/>
                        <a:t>Identifies and responds to real harm - Practical and Proportionate</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solidFill>
                      <a:srgbClr val="9DC3E6"/>
                    </a:solidFill>
                  </a:tcPr>
                </a:tc>
                <a:tc>
                  <a:txBody>
                    <a:bodyPr/>
                    <a:lstStyle/>
                    <a:p>
                      <a:pPr marL="498763" indent="-498763" algn="l">
                        <a:lnSpc>
                          <a:spcPct val="90000"/>
                        </a:lnSpc>
                        <a:spcBef>
                          <a:spcPts val="1000"/>
                        </a:spcBef>
                        <a:buSzPct val="100000"/>
                        <a:buFont typeface="Symbol"/>
                        <a:buChar char="·"/>
                        <a:defRPr sz="1600"/>
                      </a:pPr>
                      <a:r>
                        <a:t>Legislation is broader than it claims to be. Covers purely private activities with no real ‘foreign’ direction.</a:t>
                      </a:r>
                    </a:p>
                  </a:txBody>
                  <a:tcPr marL="0" marR="0" marT="0" marB="0" horzOverflow="overflow">
                    <a:lnL w="12700">
                      <a:solidFill>
                        <a:schemeClr val="accent1"/>
                      </a:solidFill>
                    </a:lnL>
                    <a:lnR w="12700">
                      <a:solidFill>
                        <a:schemeClr val="accent6"/>
                      </a:solidFill>
                    </a:lnR>
                    <a:lnT w="12700">
                      <a:solidFill>
                        <a:schemeClr val="accent1"/>
                      </a:solidFill>
                    </a:lnT>
                    <a:lnB w="12700">
                      <a:solidFill>
                        <a:schemeClr val="accent1"/>
                      </a:solidFill>
                    </a:lnB>
                    <a:solidFill>
                      <a:srgbClr val="9DC3E6"/>
                    </a:solidFill>
                  </a:tcPr>
                </a:tc>
                <a:extLst>
                  <a:ext uri="{0D108BD9-81ED-4DB2-BD59-A6C34878D82A}">
                    <a16:rowId xmlns:a16="http://schemas.microsoft.com/office/drawing/2014/main" val="10000"/>
                  </a:ext>
                </a:extLst>
              </a:tr>
              <a:tr h="1641580">
                <a:tc>
                  <a:txBody>
                    <a:bodyPr/>
                    <a:lstStyle/>
                    <a:p>
                      <a:pPr algn="l">
                        <a:defRPr sz="1700"/>
                      </a:pPr>
                      <a:r>
                        <a:rPr dirty="0"/>
                        <a:t>Works effectively in: </a:t>
                      </a:r>
                      <a:endParaRPr b="1" dirty="0"/>
                    </a:p>
                    <a:p>
                      <a:pPr marL="529936" indent="-529936" algn="l">
                        <a:buSzPct val="100000"/>
                        <a:buFont typeface="Symbol"/>
                        <a:buChar char="·"/>
                        <a:defRPr sz="1700"/>
                      </a:pPr>
                      <a:r>
                        <a:rPr dirty="0"/>
                        <a:t>carrying out its stated purpose</a:t>
                      </a:r>
                      <a:endParaRPr b="1" dirty="0"/>
                    </a:p>
                    <a:p>
                      <a:pPr marL="529936" indent="-529936" algn="l">
                        <a:buSzPct val="100000"/>
                        <a:buFont typeface="Symbol"/>
                        <a:buChar char="·"/>
                        <a:defRPr sz="1700"/>
                      </a:pPr>
                      <a:r>
                        <a:rPr dirty="0"/>
                        <a:t>being easy to comply with</a:t>
                      </a:r>
                      <a:endParaRPr b="1" dirty="0"/>
                    </a:p>
                    <a:p>
                      <a:pPr marL="529936" indent="-529936" algn="l">
                        <a:buSzPct val="100000"/>
                        <a:buFont typeface="Symbol"/>
                        <a:buChar char="·"/>
                        <a:defRPr sz="1700"/>
                      </a:pPr>
                      <a:r>
                        <a:rPr dirty="0"/>
                        <a:t>not being costly to comply with</a:t>
                      </a:r>
                      <a:endParaRPr b="1" dirty="0"/>
                    </a:p>
                    <a:p>
                      <a:pPr marL="529936" indent="-529936" algn="l">
                        <a:buSzPct val="100000"/>
                        <a:buFont typeface="Symbol"/>
                        <a:buChar char="·"/>
                        <a:defRPr sz="1700"/>
                      </a:pPr>
                      <a:r>
                        <a:rPr dirty="0"/>
                        <a:t>capable of being readily enforced</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tcPr>
                </a:tc>
                <a:tc>
                  <a:txBody>
                    <a:bodyPr/>
                    <a:lstStyle/>
                    <a:p>
                      <a:pPr algn="l">
                        <a:defRPr sz="1700"/>
                      </a:pPr>
                      <a:endParaRPr dirty="0"/>
                    </a:p>
                    <a:p>
                      <a:pPr marL="529936" indent="-529936" algn="l">
                        <a:buSzPct val="100000"/>
                        <a:buFont typeface="Symbol"/>
                        <a:buChar char="·"/>
                        <a:defRPr sz="1700"/>
                      </a:pPr>
                      <a:r>
                        <a:rPr dirty="0"/>
                        <a:t>Goes much further than stated purpose</a:t>
                      </a:r>
                    </a:p>
                    <a:p>
                      <a:pPr marL="529936" indent="-529936" algn="l">
                        <a:buSzPct val="100000"/>
                        <a:buFont typeface="Symbol"/>
                        <a:buChar char="·"/>
                        <a:defRPr sz="1700"/>
                      </a:pPr>
                      <a:r>
                        <a:rPr dirty="0"/>
                        <a:t>Difficult to understand and to comply with.</a:t>
                      </a:r>
                    </a:p>
                    <a:p>
                      <a:pPr marL="529936" indent="-529936" algn="l">
                        <a:buSzPct val="100000"/>
                        <a:buFont typeface="Symbol"/>
                        <a:buChar char="·"/>
                        <a:defRPr sz="1700"/>
                      </a:pPr>
                      <a:r>
                        <a:rPr dirty="0"/>
                        <a:t>Expensive to comply with – greater impact on poorer compliers</a:t>
                      </a:r>
                      <a:r>
                        <a:rPr lang="en-AU" dirty="0"/>
                        <a:t> – especially if multiple registrations required for each ‘foreign’ person</a:t>
                      </a:r>
                      <a:endParaRPr dirty="0"/>
                    </a:p>
                    <a:p>
                      <a:pPr marL="529936" indent="-529936" algn="l">
                        <a:buSzPct val="100000"/>
                        <a:buFont typeface="Symbol"/>
                        <a:buChar char="·"/>
                        <a:defRPr sz="1700"/>
                      </a:pPr>
                      <a:r>
                        <a:rPr dirty="0"/>
                        <a:t>Hard to enforce</a:t>
                      </a:r>
                      <a:endParaRPr lang="en-AU" dirty="0"/>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tcPr>
                </a:tc>
                <a:extLst>
                  <a:ext uri="{0D108BD9-81ED-4DB2-BD59-A6C34878D82A}">
                    <a16:rowId xmlns:a16="http://schemas.microsoft.com/office/drawing/2014/main" val="10001"/>
                  </a:ext>
                </a:extLst>
              </a:tr>
              <a:tr h="1397950">
                <a:tc>
                  <a:txBody>
                    <a:bodyPr/>
                    <a:lstStyle/>
                    <a:p>
                      <a:pPr algn="l">
                        <a:defRPr sz="1800"/>
                      </a:pPr>
                      <a:r>
                        <a:rPr sz="1700"/>
                        <a:t>No overreach – proportionate response – minimises impact on freedoms and human rights.  Restrictions on rights must be reasonable, necessary, proportionate and demonstrably justifiable.</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solidFill>
                      <a:srgbClr val="BDD7EE"/>
                    </a:solidFill>
                  </a:tcPr>
                </a:tc>
                <a:tc>
                  <a:txBody>
                    <a:bodyPr/>
                    <a:lstStyle/>
                    <a:p>
                      <a:pPr marL="529936" indent="-529936" algn="l">
                        <a:buSzPct val="100000"/>
                        <a:buFont typeface="Symbol"/>
                        <a:buChar char="·"/>
                        <a:defRPr sz="1700"/>
                      </a:pPr>
                      <a:r>
                        <a:rPr dirty="0"/>
                        <a:t>Fishing net approach catches otherwise legal and non-harmful </a:t>
                      </a:r>
                      <a:r>
                        <a:rPr dirty="0" err="1"/>
                        <a:t>behaviour</a:t>
                      </a:r>
                      <a:endParaRPr dirty="0"/>
                    </a:p>
                    <a:p>
                      <a:pPr marL="529936" indent="-529936" algn="l">
                        <a:buSzPct val="100000"/>
                        <a:buFont typeface="Symbol"/>
                        <a:buChar char="·"/>
                        <a:defRPr sz="1700"/>
                      </a:pPr>
                      <a:r>
                        <a:rPr dirty="0"/>
                        <a:t>Restrictions on rights excessive and disproportionate</a:t>
                      </a:r>
                      <a:endParaRPr lang="en-AU" dirty="0"/>
                    </a:p>
                    <a:p>
                      <a:pPr marL="529936" indent="-529936" algn="l">
                        <a:buSzPct val="100000"/>
                        <a:buFont typeface="Symbol"/>
                        <a:buChar char="·"/>
                        <a:defRPr sz="1700"/>
                      </a:pPr>
                      <a:endParaRPr dirty="0"/>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gradFill flip="none" rotWithShape="1">
                      <a:gsLst>
                        <a:gs pos="0">
                          <a:schemeClr val="accent5">
                            <a:hueOff val="198858"/>
                            <a:satOff val="-2084"/>
                            <a:lumOff val="20614"/>
                          </a:schemeClr>
                        </a:gs>
                        <a:gs pos="50000">
                          <a:srgbClr val="A1C1E5"/>
                        </a:gs>
                        <a:gs pos="100000">
                          <a:schemeClr val="accent5">
                            <a:hueOff val="173799"/>
                            <a:satOff val="1446"/>
                            <a:lumOff val="13545"/>
                          </a:schemeClr>
                        </a:gs>
                      </a:gsLst>
                      <a:lin ang="5400000" scaled="0"/>
                    </a:gradFill>
                  </a:tcPr>
                </a:tc>
                <a:extLst>
                  <a:ext uri="{0D108BD9-81ED-4DB2-BD59-A6C34878D82A}">
                    <a16:rowId xmlns:a16="http://schemas.microsoft.com/office/drawing/2014/main" val="10002"/>
                  </a:ext>
                </a:extLst>
              </a:tr>
              <a:tr h="551541">
                <a:tc>
                  <a:txBody>
                    <a:bodyPr/>
                    <a:lstStyle/>
                    <a:p>
                      <a:pPr algn="l">
                        <a:defRPr sz="1800"/>
                      </a:pPr>
                      <a:r>
                        <a:rPr sz="1700"/>
                        <a:t>Appropriate exemptions</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tcPr>
                </a:tc>
                <a:tc>
                  <a:txBody>
                    <a:bodyPr/>
                    <a:lstStyle/>
                    <a:p>
                      <a:pPr marL="8890" indent="-8890" algn="l">
                        <a:defRPr sz="1800"/>
                      </a:pPr>
                      <a:r>
                        <a:rPr sz="1700" dirty="0"/>
                        <a:t>Exemptions insufficiently well drafted, too narrow</a:t>
                      </a:r>
                    </a:p>
                  </a:txBody>
                  <a:tcPr marL="0" marR="0" marT="0" marB="0" horzOverflow="overflow">
                    <a:lnL w="12700">
                      <a:solidFill>
                        <a:schemeClr val="accent1"/>
                      </a:solidFill>
                    </a:lnL>
                    <a:lnR w="12700">
                      <a:solidFill>
                        <a:schemeClr val="accent1"/>
                      </a:solidFill>
                    </a:lnR>
                    <a:lnT w="12700">
                      <a:solidFill>
                        <a:schemeClr val="accent1"/>
                      </a:solidFill>
                    </a:lnT>
                    <a:lnB w="12700">
                      <a:solidFill>
                        <a:schemeClr val="accent1"/>
                      </a:solidFill>
                    </a:lnB>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BE1EAAB8-018D-4349-8610-B2A6605BDC82}"/>
              </a:ext>
            </a:extLst>
          </p:cNvPr>
          <p:cNvSpPr txBox="1"/>
          <p:nvPr/>
        </p:nvSpPr>
        <p:spPr>
          <a:xfrm>
            <a:off x="278969" y="5961519"/>
            <a:ext cx="6323309"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838200" y="533872"/>
            <a:ext cx="10515600" cy="1100293"/>
          </a:xfrm>
          <a:prstGeom prst="rect">
            <a:avLst/>
          </a:prstGeom>
        </p:spPr>
        <p:txBody>
          <a:bodyPr/>
          <a:lstStyle/>
          <a:p>
            <a:r>
              <a:rPr b="1" dirty="0"/>
              <a:t>Activity and other criteria</a:t>
            </a:r>
          </a:p>
        </p:txBody>
      </p:sp>
      <p:sp>
        <p:nvSpPr>
          <p:cNvPr id="219" name="Content Placeholder 2"/>
          <p:cNvSpPr txBox="1">
            <a:spLocks noGrp="1"/>
          </p:cNvSpPr>
          <p:nvPr>
            <p:ph type="body" idx="1"/>
          </p:nvPr>
        </p:nvSpPr>
        <p:spPr>
          <a:xfrm>
            <a:off x="838200" y="1909998"/>
            <a:ext cx="10515600" cy="4351339"/>
          </a:xfrm>
          <a:prstGeom prst="rect">
            <a:avLst/>
          </a:prstGeom>
        </p:spPr>
        <p:txBody>
          <a:bodyPr/>
          <a:lstStyle/>
          <a:p>
            <a:pPr marL="514350" indent="-514350">
              <a:buFontTx/>
              <a:buAutoNum type="arabicPeriod"/>
            </a:pPr>
            <a:r>
              <a:rPr dirty="0"/>
              <a:t>You are involved in specified activity or have entered into an arrangement to undertake the activity (whether or not you actually do these things)</a:t>
            </a:r>
          </a:p>
          <a:p>
            <a:pPr marL="514350" indent="-514350">
              <a:buFontTx/>
              <a:buAutoNum type="arabicPeriod"/>
            </a:pPr>
            <a:r>
              <a:rPr dirty="0"/>
              <a:t>Your purpose is ‘political or government influence’</a:t>
            </a:r>
          </a:p>
          <a:p>
            <a:pPr marL="514350" indent="-514350">
              <a:buFontTx/>
              <a:buAutoNum type="arabicPeriod" startAt="3"/>
            </a:pPr>
            <a:r>
              <a:rPr dirty="0"/>
              <a:t>You don’t fall within any of the exemptions</a:t>
            </a:r>
          </a:p>
          <a:p>
            <a:pPr marL="514350" indent="-514350">
              <a:buFontTx/>
              <a:buAutoNum type="arabicPeriod" startAt="3"/>
            </a:pPr>
            <a:r>
              <a:rPr dirty="0"/>
              <a:t>There is a foreign person (whether living in Australia or overseas) or entity who might know or expect that you would or might carry out the activity (whether or not you actually do)</a:t>
            </a:r>
          </a:p>
        </p:txBody>
      </p:sp>
      <p:sp>
        <p:nvSpPr>
          <p:cNvPr id="5" name="TextBox 4">
            <a:extLst>
              <a:ext uri="{FF2B5EF4-FFF2-40B4-BE49-F238E27FC236}">
                <a16:creationId xmlns:a16="http://schemas.microsoft.com/office/drawing/2014/main" id="{14DEA1E5-469A-204C-8EC5-74C3BBFB2D67}"/>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prstGeom prst="rect">
            <a:avLst/>
          </a:prstGeom>
        </p:spPr>
        <p:txBody>
          <a:bodyPr>
            <a:normAutofit/>
          </a:bodyPr>
          <a:lstStyle>
            <a:lvl1pPr>
              <a:defRPr sz="2800"/>
            </a:lvl1pPr>
          </a:lstStyle>
          <a:p>
            <a:r>
              <a:rPr sz="3600" b="1" dirty="0"/>
              <a:t>Activity covered: Communications activity (s 13)</a:t>
            </a:r>
          </a:p>
        </p:txBody>
      </p:sp>
      <p:sp>
        <p:nvSpPr>
          <p:cNvPr id="222" name="Content Placeholder 2"/>
          <p:cNvSpPr txBox="1">
            <a:spLocks noGrp="1"/>
          </p:cNvSpPr>
          <p:nvPr>
            <p:ph type="body" idx="1"/>
          </p:nvPr>
        </p:nvSpPr>
        <p:spPr>
          <a:xfrm>
            <a:off x="838200" y="1441342"/>
            <a:ext cx="10515600" cy="4735621"/>
          </a:xfrm>
          <a:prstGeom prst="rect">
            <a:avLst/>
          </a:prstGeom>
        </p:spPr>
        <p:txBody>
          <a:bodyPr/>
          <a:lstStyle/>
          <a:p>
            <a:pPr marL="0" indent="0" defTabSz="896111">
              <a:spcBef>
                <a:spcPts val="900"/>
              </a:spcBef>
              <a:buSzTx/>
              <a:buNone/>
              <a:defRPr sz="2352"/>
            </a:pPr>
            <a:r>
              <a:rPr dirty="0"/>
              <a:t>defined in section 13(1) as </a:t>
            </a:r>
          </a:p>
          <a:p>
            <a:pPr marL="224027" indent="-224027" defTabSz="896111">
              <a:spcBef>
                <a:spcPts val="900"/>
              </a:spcBef>
              <a:defRPr sz="2352"/>
            </a:pPr>
            <a:r>
              <a:rPr dirty="0"/>
              <a:t>communicating, or </a:t>
            </a:r>
          </a:p>
          <a:p>
            <a:pPr marL="224027" indent="-224027" defTabSz="896111">
              <a:spcBef>
                <a:spcPts val="900"/>
              </a:spcBef>
              <a:defRPr sz="2352"/>
            </a:pPr>
            <a:r>
              <a:rPr dirty="0"/>
              <a:t>distributing </a:t>
            </a:r>
          </a:p>
          <a:p>
            <a:pPr marL="0" indent="0" defTabSz="896111">
              <a:spcBef>
                <a:spcPts val="900"/>
              </a:spcBef>
              <a:buSzTx/>
              <a:buNone/>
              <a:defRPr sz="2352"/>
            </a:pPr>
            <a:r>
              <a:rPr dirty="0"/>
              <a:t>“information or material” including (as per section 13(2)) “information or materials in any form, including oral, visual, graphic, written, electronic, digital and pictorial forms.”</a:t>
            </a:r>
          </a:p>
          <a:p>
            <a:pPr marL="0" indent="0" defTabSz="896111">
              <a:spcBef>
                <a:spcPts val="900"/>
              </a:spcBef>
              <a:buSzTx/>
              <a:buNone/>
              <a:defRPr sz="2352"/>
            </a:pPr>
            <a:r>
              <a:rPr dirty="0"/>
              <a:t>Exemption under section 13: publisher of a periodical, broadcaster of the relevant communication /carriage service provider</a:t>
            </a:r>
          </a:p>
          <a:p>
            <a:pPr marL="0" indent="0" defTabSz="896111">
              <a:spcBef>
                <a:spcPts val="900"/>
              </a:spcBef>
              <a:buSzTx/>
              <a:buNone/>
              <a:defRPr sz="2352"/>
            </a:pPr>
            <a:r>
              <a:rPr dirty="0"/>
              <a:t>Note: no exemption for journalists who are not themselves publishers or broadcasters, no exemption for writers on social media (only ‘publishers’), no exemption for opinion pieces that are not editorials (see also s 28 exemption)</a:t>
            </a:r>
            <a:endParaRPr lang="en-AU" dirty="0"/>
          </a:p>
          <a:p>
            <a:pPr marL="0" indent="0" defTabSz="896111">
              <a:spcBef>
                <a:spcPts val="900"/>
              </a:spcBef>
              <a:buSzTx/>
              <a:buNone/>
              <a:defRPr sz="2352"/>
            </a:pPr>
            <a:endParaRPr lang="en-AU" dirty="0"/>
          </a:p>
          <a:p>
            <a:pPr marL="0" indent="0" defTabSz="896111">
              <a:spcBef>
                <a:spcPts val="900"/>
              </a:spcBef>
              <a:buSzTx/>
              <a:buNone/>
              <a:defRPr sz="2352"/>
            </a:pPr>
            <a:endParaRPr dirty="0"/>
          </a:p>
        </p:txBody>
      </p:sp>
      <p:sp>
        <p:nvSpPr>
          <p:cNvPr id="5" name="TextBox 4">
            <a:extLst>
              <a:ext uri="{FF2B5EF4-FFF2-40B4-BE49-F238E27FC236}">
                <a16:creationId xmlns:a16="http://schemas.microsoft.com/office/drawing/2014/main" id="{28C185BB-9DDB-E340-8E64-96CE72455BF0}"/>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prstGeom prst="rect">
            <a:avLst/>
          </a:prstGeom>
        </p:spPr>
        <p:txBody>
          <a:bodyPr/>
          <a:lstStyle/>
          <a:p>
            <a:r>
              <a:rPr b="1" dirty="0"/>
              <a:t>Activity covered: Lobbying</a:t>
            </a:r>
          </a:p>
        </p:txBody>
      </p:sp>
      <p:sp>
        <p:nvSpPr>
          <p:cNvPr id="225" name="Content Placeholder 2"/>
          <p:cNvSpPr txBox="1">
            <a:spLocks noGrp="1"/>
          </p:cNvSpPr>
          <p:nvPr>
            <p:ph type="body" idx="1"/>
          </p:nvPr>
        </p:nvSpPr>
        <p:spPr>
          <a:prstGeom prst="rect">
            <a:avLst/>
          </a:prstGeom>
        </p:spPr>
        <p:txBody>
          <a:bodyPr/>
          <a:lstStyle/>
          <a:p>
            <a:pPr marL="226313" indent="-226313" defTabSz="905255">
              <a:spcBef>
                <a:spcPts val="900"/>
              </a:spcBef>
              <a:defRPr sz="2772" b="1"/>
            </a:pPr>
            <a:r>
              <a:t>General political lobbying: </a:t>
            </a:r>
            <a:r>
              <a:rPr b="0"/>
              <a:t>lobbying any one or more of the following: (a) a Commonwealth public official; (b) a Department, agency or authority of the Commonwealth; (c) a registered political party; (d) a candidate in a federal election – [in each case] other than lobbying that is Parliamentary lobbying</a:t>
            </a:r>
          </a:p>
          <a:p>
            <a:pPr marL="226313" indent="-226313" defTabSz="905255">
              <a:spcBef>
                <a:spcPts val="900"/>
              </a:spcBef>
              <a:defRPr sz="2772" b="1"/>
            </a:pPr>
            <a:r>
              <a:t>Parliamentary lobbying: </a:t>
            </a:r>
            <a:r>
              <a:rPr b="0"/>
              <a:t>lobbying any one or more of the following persons: (a) a member of the Federal Parliament; (b) a person employed under section 13 or 20 of the </a:t>
            </a:r>
            <a:r>
              <a:rPr b="0" i="1"/>
              <a:t>Members of Parliament (Staff) Act 1984)</a:t>
            </a:r>
          </a:p>
          <a:p>
            <a:pPr marL="0" indent="0" defTabSz="905255">
              <a:spcBef>
                <a:spcPts val="900"/>
              </a:spcBef>
              <a:buSzTx/>
              <a:buNone/>
              <a:defRPr sz="2772" i="1"/>
            </a:pPr>
            <a:r>
              <a:t>(lobbying is defined broadly)</a:t>
            </a:r>
          </a:p>
        </p:txBody>
      </p:sp>
      <p:sp>
        <p:nvSpPr>
          <p:cNvPr id="5" name="TextBox 4">
            <a:extLst>
              <a:ext uri="{FF2B5EF4-FFF2-40B4-BE49-F238E27FC236}">
                <a16:creationId xmlns:a16="http://schemas.microsoft.com/office/drawing/2014/main" id="{9277E3C1-04E7-3844-A197-FDEAAC1A87AA}"/>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Other Exemptions"/>
          <p:cNvSpPr txBox="1"/>
          <p:nvPr/>
        </p:nvSpPr>
        <p:spPr>
          <a:xfrm>
            <a:off x="933062" y="358234"/>
            <a:ext cx="4329068" cy="7017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0"/>
              </a:spcBef>
              <a:defRPr sz="3200"/>
            </a:lvl1pPr>
          </a:lstStyle>
          <a:p>
            <a:r>
              <a:rPr sz="4400" b="1" dirty="0"/>
              <a:t>Other Exemptions</a:t>
            </a:r>
          </a:p>
        </p:txBody>
      </p:sp>
      <p:sp>
        <p:nvSpPr>
          <p:cNvPr id="228" name="Humanitarian aid or assistance (s 24):…"/>
          <p:cNvSpPr txBox="1"/>
          <p:nvPr/>
        </p:nvSpPr>
        <p:spPr>
          <a:xfrm>
            <a:off x="1044488" y="1386963"/>
            <a:ext cx="10103024" cy="530250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indent="17779" defTabSz="457200">
              <a:spcBef>
                <a:spcPts val="700"/>
              </a:spcBef>
              <a:buSzPct val="100000"/>
              <a:buFont typeface="Symbol"/>
              <a:buChar char="·"/>
              <a:defRPr sz="1600" b="1"/>
            </a:pPr>
            <a:r>
              <a:rPr dirty="0"/>
              <a:t>Humanitarian aid or assistance (s 24):</a:t>
            </a:r>
          </a:p>
          <a:p>
            <a:pPr defTabSz="457200">
              <a:spcBef>
                <a:spcPts val="700"/>
              </a:spcBef>
              <a:defRPr sz="1600"/>
            </a:pPr>
            <a:r>
              <a:rPr dirty="0"/>
              <a:t>A person is exempt in relation to an activity the person undertakes on behalf of a foreign principal if the activity is, or relates solely to, the provision of humanitarian aid or humanitarian assistance. </a:t>
            </a:r>
            <a:r>
              <a:rPr i="1" dirty="0"/>
              <a:t>[Given that any conduct can convey multiple messages to different audiences, it is likely to be virtually impossible for anyone to prove that their conduct had a </a:t>
            </a:r>
            <a:r>
              <a:rPr b="1" i="1" dirty="0"/>
              <a:t>sole purpose]</a:t>
            </a:r>
          </a:p>
          <a:p>
            <a:pPr indent="17779" defTabSz="457200">
              <a:spcBef>
                <a:spcPts val="700"/>
              </a:spcBef>
              <a:buSzPct val="100000"/>
              <a:buFont typeface="Symbol"/>
              <a:buChar char="·"/>
              <a:defRPr sz="1600" b="1"/>
            </a:pPr>
            <a:r>
              <a:rPr dirty="0"/>
              <a:t>Legal advice or representation (s 25)</a:t>
            </a:r>
          </a:p>
          <a:p>
            <a:pPr defTabSz="457200">
              <a:spcBef>
                <a:spcPts val="700"/>
              </a:spcBef>
              <a:defRPr sz="1600"/>
            </a:pPr>
            <a:r>
              <a:rPr dirty="0"/>
              <a:t>A person is exempt in relation to an activity the person undertakes on behalf of a foreign principal if the activity is solely, or solely for the purposes of, the provision of legal advice or legal representation in judicial, criminal or civil law enforcement inquiries, investigations or proceedings </a:t>
            </a:r>
            <a:r>
              <a:rPr i="1" dirty="0"/>
              <a:t>[same problem]</a:t>
            </a:r>
            <a:endParaRPr dirty="0">
              <a:latin typeface="Times New Roman"/>
              <a:ea typeface="Times New Roman"/>
              <a:cs typeface="Times New Roman"/>
              <a:sym typeface="Times New Roman"/>
            </a:endParaRPr>
          </a:p>
          <a:p>
            <a:pPr indent="17779" defTabSz="457200">
              <a:spcBef>
                <a:spcPts val="700"/>
              </a:spcBef>
              <a:buSzPct val="100000"/>
              <a:buFont typeface="Symbol"/>
              <a:buChar char="·"/>
              <a:defRPr sz="1600" b="1"/>
            </a:pPr>
            <a:r>
              <a:rPr dirty="0"/>
              <a:t>Diplomatic, consular </a:t>
            </a:r>
            <a:r>
              <a:rPr dirty="0" err="1"/>
              <a:t>etc</a:t>
            </a:r>
            <a:r>
              <a:rPr dirty="0"/>
              <a:t> activities (s 26)</a:t>
            </a:r>
            <a:endParaRPr dirty="0">
              <a:latin typeface="Times New Roman"/>
              <a:ea typeface="Times New Roman"/>
              <a:cs typeface="Times New Roman"/>
              <a:sym typeface="Times New Roman"/>
            </a:endParaRPr>
          </a:p>
          <a:p>
            <a:pPr defTabSz="457200">
              <a:spcBef>
                <a:spcPts val="700"/>
              </a:spcBef>
              <a:defRPr sz="1600"/>
            </a:pPr>
            <a:r>
              <a:rPr dirty="0"/>
              <a:t>Exempts such activities on behalf of foreign governments subject to certain conditions.</a:t>
            </a:r>
            <a:endParaRPr dirty="0">
              <a:latin typeface="Times New Roman"/>
              <a:ea typeface="Times New Roman"/>
              <a:cs typeface="Times New Roman"/>
              <a:sym typeface="Times New Roman"/>
            </a:endParaRPr>
          </a:p>
          <a:p>
            <a:pPr indent="17779" defTabSz="457200">
              <a:spcBef>
                <a:spcPts val="700"/>
              </a:spcBef>
              <a:buSzPct val="100000"/>
              <a:buFont typeface="Symbol"/>
              <a:buChar char="·"/>
              <a:defRPr sz="1600" b="1"/>
            </a:pPr>
            <a:r>
              <a:rPr dirty="0"/>
              <a:t>Religious lobbying for theocracies (s 27)</a:t>
            </a:r>
            <a:endParaRPr dirty="0">
              <a:latin typeface="Times New Roman"/>
              <a:ea typeface="Times New Roman"/>
              <a:cs typeface="Times New Roman"/>
              <a:sym typeface="Times New Roman"/>
            </a:endParaRPr>
          </a:p>
          <a:p>
            <a:pPr defTabSz="457200">
              <a:spcBef>
                <a:spcPts val="700"/>
              </a:spcBef>
              <a:defRPr sz="1600"/>
            </a:pPr>
            <a:r>
              <a:rPr dirty="0"/>
              <a:t>if: (a) the foreign ‘principal’ is a foreign government; and (b) the activity is solely, or solely for the purposes of, acting in good faith in accordance with the doctrines, tenets, beliefs or teachings of the particular religion of the foreign government.  </a:t>
            </a:r>
            <a:r>
              <a:rPr i="1" dirty="0"/>
              <a:t>[It is not clear why this exemption should be granted as a matter of principle].</a:t>
            </a:r>
          </a:p>
          <a:p>
            <a:pPr indent="17779" defTabSz="457200">
              <a:spcBef>
                <a:spcPts val="700"/>
              </a:spcBef>
              <a:buSzPct val="100000"/>
              <a:buFont typeface="Symbol"/>
              <a:buChar char="·"/>
              <a:defRPr sz="1600" b="1"/>
            </a:pPr>
            <a:endParaRPr dirty="0">
              <a:latin typeface="Times New Roman"/>
              <a:ea typeface="Times New Roman"/>
              <a:cs typeface="Times New Roman"/>
              <a:sym typeface="Times New Roman"/>
            </a:endParaRPr>
          </a:p>
          <a:p>
            <a:pPr defTabSz="457200">
              <a:spcBef>
                <a:spcPts val="700"/>
              </a:spcBef>
              <a:defRPr sz="1600"/>
            </a:pPr>
            <a:endParaRPr dirty="0">
              <a:latin typeface="Times New Roman"/>
              <a:ea typeface="Times New Roman"/>
              <a:cs typeface="Times New Roman"/>
              <a:sym typeface="Times New Roman"/>
            </a:endParaRPr>
          </a:p>
        </p:txBody>
      </p:sp>
      <p:sp>
        <p:nvSpPr>
          <p:cNvPr id="4" name="TextBox 3">
            <a:extLst>
              <a:ext uri="{FF2B5EF4-FFF2-40B4-BE49-F238E27FC236}">
                <a16:creationId xmlns:a16="http://schemas.microsoft.com/office/drawing/2014/main" id="{80118B90-53F2-3E47-91C5-AE45F12DEC78}"/>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ome news media (s 28) - and see s 13 as previously mentioned…"/>
          <p:cNvSpPr txBox="1"/>
          <p:nvPr/>
        </p:nvSpPr>
        <p:spPr>
          <a:xfrm>
            <a:off x="1316989" y="957579"/>
            <a:ext cx="10043280" cy="46482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indent="17779" defTabSz="457200">
              <a:spcBef>
                <a:spcPts val="700"/>
              </a:spcBef>
              <a:buSzPct val="100000"/>
              <a:buFont typeface="Symbol"/>
              <a:buChar char="·"/>
              <a:defRPr sz="1900" b="1"/>
            </a:pPr>
            <a:r>
              <a:t>Some news media (s 28) - and see s 13 as previously mentioned</a:t>
            </a:r>
            <a:endParaRPr>
              <a:latin typeface="Times New Roman"/>
              <a:ea typeface="Times New Roman"/>
              <a:cs typeface="Times New Roman"/>
              <a:sym typeface="Times New Roman"/>
            </a:endParaRPr>
          </a:p>
          <a:p>
            <a:pPr defTabSz="457200">
              <a:spcBef>
                <a:spcPts val="700"/>
              </a:spcBef>
              <a:defRPr sz="1900"/>
            </a:pPr>
            <a:r>
              <a:t>for activities “solely, or solely for the purposes of, reporting news, presenting current affairs or expressing editorial content in news media.  ” [</a:t>
            </a:r>
            <a:r>
              <a:rPr i="1"/>
              <a:t>No exemption for social media, no exemption for opinion pieces]</a:t>
            </a:r>
            <a:r>
              <a:rPr i="1">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17779" defTabSz="457200">
              <a:spcBef>
                <a:spcPts val="700"/>
              </a:spcBef>
              <a:buSzPct val="100000"/>
              <a:buFont typeface="Symbol"/>
              <a:buChar char="·"/>
              <a:defRPr sz="1900" b="1"/>
            </a:pPr>
            <a:r>
              <a:t>Commercial or business contractual negotiations (s 29(1))</a:t>
            </a:r>
            <a:endParaRPr>
              <a:latin typeface="Times New Roman"/>
              <a:ea typeface="Times New Roman"/>
              <a:cs typeface="Times New Roman"/>
              <a:sym typeface="Times New Roman"/>
            </a:endParaRPr>
          </a:p>
          <a:p>
            <a:pPr defTabSz="457200">
              <a:spcBef>
                <a:spcPts val="700"/>
              </a:spcBef>
              <a:defRPr sz="1900"/>
            </a:pPr>
            <a:r>
              <a:t>If: the foreign ‘principal’ is a foreign business or individual and the activity is solely, or solely for the purposes of, the pursuit of bona fide business or commercial interests in relation to preparing to negotiate, negotiating, or concluding, a contract for the provision of goods or services, and “in no way” relates to national security, defence, or public infrastructure (within the meaning of the Criminal Code).</a:t>
            </a:r>
            <a:endParaRPr>
              <a:latin typeface="Times New Roman"/>
              <a:ea typeface="Times New Roman"/>
              <a:cs typeface="Times New Roman"/>
              <a:sym typeface="Times New Roman"/>
            </a:endParaRPr>
          </a:p>
          <a:p>
            <a:pPr indent="17779" defTabSz="457200">
              <a:spcBef>
                <a:spcPts val="700"/>
              </a:spcBef>
              <a:buSzPct val="100000"/>
              <a:buFont typeface="Symbol"/>
              <a:buChar char="·"/>
              <a:defRPr sz="1900" b="1"/>
            </a:pPr>
            <a:r>
              <a:t>Commercial or business pursuit for disclosed employer (s 29(2))</a:t>
            </a:r>
            <a:endParaRPr>
              <a:latin typeface="Times New Roman"/>
              <a:ea typeface="Times New Roman"/>
              <a:cs typeface="Times New Roman"/>
              <a:sym typeface="Times New Roman"/>
            </a:endParaRPr>
          </a:p>
          <a:p>
            <a:pPr defTabSz="457200">
              <a:spcBef>
                <a:spcPts val="700"/>
              </a:spcBef>
              <a:defRPr sz="1900"/>
            </a:pPr>
            <a:r>
              <a:t>If: the foreign ‘principal’ is a foreign public enterprise or business and the activity is a commercial or business pursuit (i) undertaken by an individual in his or her capacity as an employee of the foreign principal; or (ii) undertaken by the person under the name of the foreign principal.</a:t>
            </a:r>
          </a:p>
        </p:txBody>
      </p:sp>
      <p:sp>
        <p:nvSpPr>
          <p:cNvPr id="4" name="TextBox 3">
            <a:extLst>
              <a:ext uri="{FF2B5EF4-FFF2-40B4-BE49-F238E27FC236}">
                <a16:creationId xmlns:a16="http://schemas.microsoft.com/office/drawing/2014/main" id="{35DE7D14-4CF7-8640-90EA-384B839298D3}"/>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Is it fair?"/>
          <p:cNvSpPr txBox="1"/>
          <p:nvPr/>
        </p:nvSpPr>
        <p:spPr>
          <a:xfrm>
            <a:off x="4684385" y="2919729"/>
            <a:ext cx="2823230" cy="1018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defRPr sz="6000" b="1"/>
            </a:lvl1pPr>
          </a:lstStyle>
          <a:p>
            <a:r>
              <a:t>Is it fair?</a:t>
            </a:r>
          </a:p>
        </p:txBody>
      </p:sp>
      <p:sp>
        <p:nvSpPr>
          <p:cNvPr id="4" name="TextBox 3">
            <a:extLst>
              <a:ext uri="{FF2B5EF4-FFF2-40B4-BE49-F238E27FC236}">
                <a16:creationId xmlns:a16="http://schemas.microsoft.com/office/drawing/2014/main" id="{7387C367-128B-2A40-BE05-CAA3736D9E3C}"/>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5" name="Picture 4">
            <a:extLst>
              <a:ext uri="{FF2B5EF4-FFF2-40B4-BE49-F238E27FC236}">
                <a16:creationId xmlns:a16="http://schemas.microsoft.com/office/drawing/2014/main" id="{86779382-3DEC-664D-A408-FF6C6791F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9AEEBF-089F-4E44-A25F-C1EB36D37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Is it fair?"/>
          <p:cNvSpPr txBox="1"/>
          <p:nvPr/>
        </p:nvSpPr>
        <p:spPr>
          <a:xfrm>
            <a:off x="4684385" y="712368"/>
            <a:ext cx="2823230" cy="1018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defRPr sz="6000" b="1"/>
            </a:lvl1pPr>
          </a:lstStyle>
          <a:p>
            <a:r>
              <a:t>Is it fair?</a:t>
            </a:r>
          </a:p>
        </p:txBody>
      </p:sp>
      <p:graphicFrame>
        <p:nvGraphicFramePr>
          <p:cNvPr id="235" name="Table"/>
          <p:cNvGraphicFramePr/>
          <p:nvPr>
            <p:extLst>
              <p:ext uri="{D42A27DB-BD31-4B8C-83A1-F6EECF244321}">
                <p14:modId xmlns:p14="http://schemas.microsoft.com/office/powerpoint/2010/main" val="2194140490"/>
              </p:ext>
            </p:extLst>
          </p:nvPr>
        </p:nvGraphicFramePr>
        <p:xfrm>
          <a:off x="650929" y="1565330"/>
          <a:ext cx="10802317" cy="4435281"/>
        </p:xfrm>
        <a:graphic>
          <a:graphicData uri="http://schemas.openxmlformats.org/drawingml/2006/table">
            <a:tbl>
              <a:tblPr bandRow="1">
                <a:tableStyleId>{4C3C2611-4C71-4FC5-86AE-919BDF0F9419}</a:tableStyleId>
              </a:tblPr>
              <a:tblGrid>
                <a:gridCol w="5250834">
                  <a:extLst>
                    <a:ext uri="{9D8B030D-6E8A-4147-A177-3AD203B41FA5}">
                      <a16:colId xmlns:a16="http://schemas.microsoft.com/office/drawing/2014/main" val="20000"/>
                    </a:ext>
                  </a:extLst>
                </a:gridCol>
                <a:gridCol w="5551483">
                  <a:extLst>
                    <a:ext uri="{9D8B030D-6E8A-4147-A177-3AD203B41FA5}">
                      <a16:colId xmlns:a16="http://schemas.microsoft.com/office/drawing/2014/main" val="20001"/>
                    </a:ext>
                  </a:extLst>
                </a:gridCol>
              </a:tblGrid>
              <a:tr h="671128">
                <a:tc>
                  <a:txBody>
                    <a:bodyPr/>
                    <a:lstStyle/>
                    <a:p>
                      <a:pPr algn="l" defTabSz="457200">
                        <a:lnSpc>
                          <a:spcPts val="3900"/>
                        </a:lnSpc>
                        <a:defRPr sz="1800"/>
                      </a:pPr>
                      <a:r>
                        <a:t>Proportionate penalties to offence</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BDD7EE"/>
                    </a:solidFill>
                  </a:tcPr>
                </a:tc>
                <a:tc>
                  <a:txBody>
                    <a:bodyPr/>
                    <a:lstStyle/>
                    <a:p>
                      <a:pPr algn="l" defTabSz="457200">
                        <a:lnSpc>
                          <a:spcPts val="3900"/>
                        </a:lnSpc>
                        <a:defRPr sz="1800"/>
                      </a:pPr>
                      <a:r>
                        <a:rPr b="1"/>
                        <a:t>Penalties not proportionate</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FBE5D6"/>
                    </a:solidFill>
                  </a:tcPr>
                </a:tc>
                <a:extLst>
                  <a:ext uri="{0D108BD9-81ED-4DB2-BD59-A6C34878D82A}">
                    <a16:rowId xmlns:a16="http://schemas.microsoft.com/office/drawing/2014/main" val="10000"/>
                  </a:ext>
                </a:extLst>
              </a:tr>
              <a:tr h="663246">
                <a:tc>
                  <a:txBody>
                    <a:bodyPr/>
                    <a:lstStyle/>
                    <a:p>
                      <a:pPr algn="l" defTabSz="457200">
                        <a:lnSpc>
                          <a:spcPts val="3900"/>
                        </a:lnSpc>
                        <a:defRPr sz="1800"/>
                      </a:pPr>
                      <a:r>
                        <a:t>No strict liability</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EBF1E9"/>
                    </a:solidFill>
                  </a:tcPr>
                </a:tc>
                <a:tc>
                  <a:txBody>
                    <a:bodyPr/>
                    <a:lstStyle/>
                    <a:p>
                      <a:pPr algn="l" defTabSz="457200">
                        <a:lnSpc>
                          <a:spcPts val="3900"/>
                        </a:lnSpc>
                        <a:defRPr sz="1800"/>
                      </a:pPr>
                      <a:r>
                        <a:rPr b="1"/>
                        <a:t>Strict liability</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EBF1E9"/>
                    </a:solidFill>
                  </a:tcPr>
                </a:tc>
                <a:extLst>
                  <a:ext uri="{0D108BD9-81ED-4DB2-BD59-A6C34878D82A}">
                    <a16:rowId xmlns:a16="http://schemas.microsoft.com/office/drawing/2014/main" val="10001"/>
                  </a:ext>
                </a:extLst>
              </a:tr>
              <a:tr h="1140345">
                <a:tc>
                  <a:txBody>
                    <a:bodyPr/>
                    <a:lstStyle/>
                    <a:p>
                      <a:pPr algn="l" defTabSz="457200">
                        <a:lnSpc>
                          <a:spcPts val="3900"/>
                        </a:lnSpc>
                        <a:defRPr sz="1800"/>
                      </a:pPr>
                      <a:r>
                        <a:t>No presumption of guilt /  deemed offence where defendant must prove innocence</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BDD7EE"/>
                    </a:solidFill>
                  </a:tcPr>
                </a:tc>
                <a:tc>
                  <a:txBody>
                    <a:bodyPr/>
                    <a:lstStyle/>
                    <a:p>
                      <a:pPr algn="l" defTabSz="457200">
                        <a:lnSpc>
                          <a:spcPts val="3900"/>
                        </a:lnSpc>
                        <a:defRPr sz="1800"/>
                      </a:pPr>
                      <a:r>
                        <a:rPr b="1"/>
                        <a:t>Inversion of presumption of innocence/ deemed offences</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FBE5D6"/>
                    </a:solidFill>
                  </a:tcPr>
                </a:tc>
                <a:extLst>
                  <a:ext uri="{0D108BD9-81ED-4DB2-BD59-A6C34878D82A}">
                    <a16:rowId xmlns:a16="http://schemas.microsoft.com/office/drawing/2014/main" val="10002"/>
                  </a:ext>
                </a:extLst>
              </a:tr>
              <a:tr h="820217">
                <a:tc>
                  <a:txBody>
                    <a:bodyPr/>
                    <a:lstStyle/>
                    <a:p>
                      <a:pPr algn="l" defTabSz="457200">
                        <a:lnSpc>
                          <a:spcPts val="3900"/>
                        </a:lnSpc>
                        <a:defRPr sz="1800"/>
                      </a:pPr>
                      <a:r>
                        <a:t>Penalties only apply where harm caused</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EBF1E9"/>
                    </a:solidFill>
                  </a:tcPr>
                </a:tc>
                <a:tc>
                  <a:txBody>
                    <a:bodyPr/>
                    <a:lstStyle/>
                    <a:p>
                      <a:pPr algn="l" defTabSz="457200">
                        <a:lnSpc>
                          <a:spcPts val="3900"/>
                        </a:lnSpc>
                        <a:defRPr sz="1800"/>
                      </a:pPr>
                      <a:r>
                        <a:rPr b="1"/>
                        <a:t>Penalties apply irrespective of harm caused</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EBF1E9"/>
                    </a:solidFill>
                  </a:tcPr>
                </a:tc>
                <a:extLst>
                  <a:ext uri="{0D108BD9-81ED-4DB2-BD59-A6C34878D82A}">
                    <a16:rowId xmlns:a16="http://schemas.microsoft.com/office/drawing/2014/main" val="10003"/>
                  </a:ext>
                </a:extLst>
              </a:tr>
              <a:tr h="1140345">
                <a:tc>
                  <a:txBody>
                    <a:bodyPr/>
                    <a:lstStyle/>
                    <a:p>
                      <a:pPr algn="l" defTabSz="457200">
                        <a:lnSpc>
                          <a:spcPts val="3900"/>
                        </a:lnSpc>
                        <a:defRPr sz="1800"/>
                      </a:pPr>
                      <a:r>
                        <a:t>Penalties only apply where harm intended</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BDD7EE"/>
                    </a:solidFill>
                  </a:tcPr>
                </a:tc>
                <a:tc>
                  <a:txBody>
                    <a:bodyPr/>
                    <a:lstStyle/>
                    <a:p>
                      <a:pPr algn="l" defTabSz="457200">
                        <a:lnSpc>
                          <a:spcPts val="3900"/>
                        </a:lnSpc>
                        <a:defRPr sz="1800"/>
                      </a:pPr>
                      <a:r>
                        <a:rPr b="1" dirty="0"/>
                        <a:t>Penalties also apply for reckless </a:t>
                      </a:r>
                      <a:r>
                        <a:rPr b="1" dirty="0" err="1"/>
                        <a:t>behaviour</a:t>
                      </a:r>
                      <a:r>
                        <a:rPr b="1" dirty="0"/>
                        <a:t> where no harm intended</a:t>
                      </a:r>
                    </a:p>
                  </a:txBody>
                  <a:tcPr marL="80645" marR="80645" marT="12700" marB="0" horzOverflow="overflow">
                    <a:lnL w="12700">
                      <a:solidFill>
                        <a:schemeClr val="accent1"/>
                      </a:solidFill>
                      <a:miter lim="400000"/>
                    </a:lnL>
                    <a:lnR w="12700">
                      <a:solidFill>
                        <a:schemeClr val="accent1"/>
                      </a:solidFill>
                      <a:miter lim="400000"/>
                    </a:lnR>
                    <a:lnT w="12700">
                      <a:solidFill>
                        <a:schemeClr val="accent1"/>
                      </a:solidFill>
                      <a:miter lim="400000"/>
                    </a:lnT>
                    <a:lnB w="12700">
                      <a:solidFill>
                        <a:schemeClr val="accent1"/>
                      </a:solidFill>
                      <a:miter lim="400000"/>
                    </a:lnB>
                    <a:solidFill>
                      <a:srgbClr val="FBE5D6"/>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70C21285-4AB6-FD4A-8B69-849A690BCC38}"/>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ny comparable overseas legislation?   What has been the practical impact?"/>
          <p:cNvSpPr txBox="1"/>
          <p:nvPr/>
        </p:nvSpPr>
        <p:spPr>
          <a:xfrm>
            <a:off x="2588686" y="2862579"/>
            <a:ext cx="7014628" cy="1132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sz="3400" b="1"/>
            </a:pPr>
            <a:r>
              <a:t>Any comparable overseas legislation?  </a:t>
            </a:r>
            <a:br/>
            <a:r>
              <a:t>What has been the practical impact?</a:t>
            </a:r>
          </a:p>
        </p:txBody>
      </p:sp>
      <p:sp>
        <p:nvSpPr>
          <p:cNvPr id="4" name="TextBox 3">
            <a:extLst>
              <a:ext uri="{FF2B5EF4-FFF2-40B4-BE49-F238E27FC236}">
                <a16:creationId xmlns:a16="http://schemas.microsoft.com/office/drawing/2014/main" id="{9915AB57-CFAA-0543-B689-CBA12118B1A6}"/>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5" name="Picture 4">
            <a:extLst>
              <a:ext uri="{FF2B5EF4-FFF2-40B4-BE49-F238E27FC236}">
                <a16:creationId xmlns:a16="http://schemas.microsoft.com/office/drawing/2014/main" id="{E27EEE55-0F59-F945-8AF5-B57F86D66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78F358-26BB-5E46-9ABA-D612352A5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5FE94-AACB-A346-A6A3-CC49230D2963}"/>
              </a:ext>
            </a:extLst>
          </p:cNvPr>
          <p:cNvSpPr txBox="1"/>
          <p:nvPr/>
        </p:nvSpPr>
        <p:spPr>
          <a:xfrm>
            <a:off x="632012" y="6252882"/>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AFDC9E00-B5A1-7E44-92D7-CF37D28FC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7A99B8-390D-FF42-8BA8-E8E91426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FA1DC16-2F0A-D649-9787-9D473CB60EB6}"/>
              </a:ext>
            </a:extLst>
          </p:cNvPr>
          <p:cNvSpPr txBox="1"/>
          <p:nvPr/>
        </p:nvSpPr>
        <p:spPr>
          <a:xfrm>
            <a:off x="675340" y="2620109"/>
            <a:ext cx="10385383"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0736" indent="-280736">
              <a:defRPr i="1"/>
            </a:pPr>
            <a:r>
              <a:rPr lang="en-AU" sz="2400" b="1" dirty="0"/>
              <a:t>Other Countries with similar legislation</a:t>
            </a:r>
          </a:p>
          <a:p>
            <a:pPr marL="280736" indent="-280736">
              <a:defRPr i="1"/>
            </a:pPr>
            <a:endParaRPr lang="en-AU" sz="2400" dirty="0"/>
          </a:p>
          <a:p>
            <a:pPr marL="280736" indent="-280736">
              <a:defRPr i="1"/>
            </a:pPr>
            <a:r>
              <a:rPr lang="en-AU" sz="2400" dirty="0"/>
              <a:t>Electoral Legislation Amendment (Electoral Funding and Disclosure Reform) Bill 2017 – much similar legislation, including in South Africa under the apartheid regime, and more recently worldwide over the last 10 years</a:t>
            </a:r>
          </a:p>
          <a:p>
            <a:pPr marL="280736" indent="-280736">
              <a:defRPr i="1"/>
            </a:pPr>
            <a:endParaRPr lang="en-AU" sz="2400" dirty="0"/>
          </a:p>
          <a:p>
            <a:pPr marL="280736" indent="-280736">
              <a:defRPr i="1"/>
            </a:pPr>
            <a:r>
              <a:rPr lang="en-AU" sz="2400" dirty="0"/>
              <a:t>Foreign Influence Transparency Scheme Bill 2017 – no similar legislation that we can find to date – nothing so overbroad in its reach, repressive in its effect and excessive in its punishments</a:t>
            </a:r>
          </a:p>
          <a:p>
            <a:pPr marL="280736" indent="-280736">
              <a:defRPr i="1"/>
            </a:pPr>
            <a:endParaRPr lang="en-AU"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1299812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2800D3"/>
          </a:solidFill>
        </p:spPr>
        <p:txBody>
          <a:bodyPr/>
          <a:lstStyle/>
          <a:p>
            <a:r>
              <a:rPr lang="en-AU"/>
              <a:t>_</a:t>
            </a:r>
            <a:endParaRPr lang="en-US" dirty="0"/>
          </a:p>
        </p:txBody>
      </p:sp>
      <p:sp>
        <p:nvSpPr>
          <p:cNvPr id="3" name="Subtitle 2"/>
          <p:cNvSpPr>
            <a:spLocks noGrp="1"/>
          </p:cNvSpPr>
          <p:nvPr>
            <p:ph type="subTitle" idx="1"/>
          </p:nvPr>
        </p:nvSpPr>
        <p:spPr>
          <a:xfrm>
            <a:off x="2438400" y="3429000"/>
            <a:ext cx="7342188" cy="2201333"/>
          </a:xfrm>
        </p:spPr>
        <p:txBody>
          <a:bodyPr>
            <a:normAutofit/>
          </a:bodyPr>
          <a:lstStyle/>
          <a:p>
            <a:endParaRPr lang="en-AU" dirty="0"/>
          </a:p>
          <a:p>
            <a:endParaRPr lang="en-AU" dirty="0"/>
          </a:p>
          <a:p>
            <a:endParaRPr lang="en-AU" dirty="0"/>
          </a:p>
          <a:p>
            <a:r>
              <a:rPr lang="en-AU" sz="2800" b="1" dirty="0"/>
              <a:t>‘Foreign Transparency’ Scheme</a:t>
            </a:r>
          </a:p>
          <a:p>
            <a:endParaRPr lang="en-AU" sz="2800" b="1" dirty="0"/>
          </a:p>
          <a:p>
            <a:endParaRPr lang="en-AU" sz="2800" b="1" dirty="0"/>
          </a:p>
        </p:txBody>
      </p:sp>
      <p:pic>
        <p:nvPicPr>
          <p:cNvPr id="4" name="Picture 3"/>
          <p:cNvPicPr>
            <a:picLocks noChangeAspect="1"/>
          </p:cNvPicPr>
          <p:nvPr/>
        </p:nvPicPr>
        <p:blipFill>
          <a:blip r:embed="rId3"/>
          <a:stretch>
            <a:fillRect/>
          </a:stretch>
        </p:blipFill>
        <p:spPr>
          <a:xfrm>
            <a:off x="4204494" y="2355850"/>
            <a:ext cx="3810000" cy="1765300"/>
          </a:xfrm>
          <a:prstGeom prst="rect">
            <a:avLst/>
          </a:prstGeom>
        </p:spPr>
      </p:pic>
      <p:sp>
        <p:nvSpPr>
          <p:cNvPr id="6" name="TextBox 5">
            <a:extLst>
              <a:ext uri="{FF2B5EF4-FFF2-40B4-BE49-F238E27FC236}">
                <a16:creationId xmlns:a16="http://schemas.microsoft.com/office/drawing/2014/main" id="{110525AE-BDDC-C34A-BA23-ADAABA1C54B6}"/>
              </a:ext>
            </a:extLst>
          </p:cNvPr>
          <p:cNvSpPr txBox="1"/>
          <p:nvPr/>
        </p:nvSpPr>
        <p:spPr>
          <a:xfrm>
            <a:off x="1935193" y="5961520"/>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extLst>
      <p:ext uri="{BB962C8B-B14F-4D97-AF65-F5344CB8AC3E}">
        <p14:creationId xmlns:p14="http://schemas.microsoft.com/office/powerpoint/2010/main" val="77730583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5FE94-AACB-A346-A6A3-CC49230D2963}"/>
              </a:ext>
            </a:extLst>
          </p:cNvPr>
          <p:cNvSpPr txBox="1"/>
          <p:nvPr/>
        </p:nvSpPr>
        <p:spPr>
          <a:xfrm>
            <a:off x="632012" y="6252882"/>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AFDC9E00-B5A1-7E44-92D7-CF37D28FC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2" y="296339"/>
            <a:ext cx="2686875" cy="1253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7A99B8-390D-FF42-8BA8-E8E91426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861" y="359938"/>
            <a:ext cx="4304946" cy="92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FA1DC16-2F0A-D649-9787-9D473CB60EB6}"/>
              </a:ext>
            </a:extLst>
          </p:cNvPr>
          <p:cNvSpPr txBox="1"/>
          <p:nvPr/>
        </p:nvSpPr>
        <p:spPr>
          <a:xfrm>
            <a:off x="815132" y="1937125"/>
            <a:ext cx="10965675"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b="1" i="1" dirty="0"/>
              <a:t>Non-exhaustive list of countries which have imposed legal constraints on the foreign funding of civil society organisations /political activities of civil society organisations</a:t>
            </a:r>
          </a:p>
          <a:p>
            <a:r>
              <a:rPr lang="en-AU" i="1" dirty="0"/>
              <a:t>[Source: International Centre for Not-for-Profit Law]</a:t>
            </a:r>
          </a:p>
          <a:p>
            <a:endParaRPr lang="en-AU" i="1" dirty="0"/>
          </a:p>
          <a:p>
            <a:endParaRPr lang="en-AU" i="1" dirty="0"/>
          </a:p>
          <a:p>
            <a:endParaRPr lang="en-AU" i="1" dirty="0"/>
          </a:p>
          <a:p>
            <a:endParaRPr lang="en-AU" i="1" dirty="0"/>
          </a:p>
          <a:p>
            <a:endParaRPr lang="en-AU" i="1" dirty="0"/>
          </a:p>
          <a:p>
            <a:endParaRPr lang="en-AU" i="1" dirty="0"/>
          </a:p>
          <a:p>
            <a:endParaRPr lang="en-AU" i="1" dirty="0"/>
          </a:p>
          <a:p>
            <a:endParaRPr lang="en-AU" i="1" dirty="0"/>
          </a:p>
          <a:p>
            <a:endParaRPr lang="en-AU" i="1" dirty="0"/>
          </a:p>
          <a:p>
            <a:pPr marL="280736" indent="-280736">
              <a:defRPr i="1"/>
            </a:pPr>
            <a:endParaRPr lang="en-AU"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DCC4E222-4B14-4E47-BAB7-E525036AA4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662" y="3099697"/>
            <a:ext cx="9819920" cy="3153185"/>
          </a:xfrm>
          <a:prstGeom prst="rect">
            <a:avLst/>
          </a:prstGeom>
        </p:spPr>
      </p:pic>
    </p:spTree>
    <p:extLst>
      <p:ext uri="{BB962C8B-B14F-4D97-AF65-F5344CB8AC3E}">
        <p14:creationId xmlns:p14="http://schemas.microsoft.com/office/powerpoint/2010/main" val="15137869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ny comparable overseas legislation?   What has been the practical impact?"/>
          <p:cNvSpPr txBox="1"/>
          <p:nvPr/>
        </p:nvSpPr>
        <p:spPr>
          <a:xfrm>
            <a:off x="738554" y="2057400"/>
            <a:ext cx="10360269" cy="443198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400" b="1"/>
            </a:pPr>
            <a:r>
              <a:rPr lang="en-AU" sz="2000" dirty="0"/>
              <a:t>According to the International Centre for Not-for-Profit Law:</a:t>
            </a:r>
          </a:p>
          <a:p>
            <a:pPr>
              <a:defRPr sz="3400" b="1"/>
            </a:pPr>
            <a:r>
              <a:rPr lang="en-AU" dirty="0"/>
              <a:t>Costa Rica</a:t>
            </a:r>
          </a:p>
          <a:p>
            <a:pPr>
              <a:defRPr sz="3400" b="1"/>
            </a:pPr>
            <a:r>
              <a:rPr lang="en-AU" sz="2000" dirty="0"/>
              <a:t>Civil society is vibrant and active.  Human rights defenders, international NGOs and others operate without undue government interference.  CSOs are free to participate in policy making. </a:t>
            </a:r>
          </a:p>
          <a:p>
            <a:pPr>
              <a:defRPr sz="3400" b="1"/>
            </a:pPr>
            <a:r>
              <a:rPr lang="en-AU" sz="3400" b="1" dirty="0"/>
              <a:t>the Kyrgyz Republic and Kazakhstan</a:t>
            </a:r>
          </a:p>
          <a:p>
            <a:pPr>
              <a:defRPr sz="3400" b="1"/>
            </a:pPr>
            <a:r>
              <a:rPr lang="en-AU" sz="2000" dirty="0"/>
              <a:t>Restrictive legislation proposed in 2014 following the Russian model was strongly resisted and ultimately rejected in the Kyrgyz Republic and although Kazakhstan introduced repressive legislation, more recently some has been revised following CSO advocacy.</a:t>
            </a:r>
          </a:p>
          <a:p>
            <a:pPr>
              <a:defRPr sz="3400" b="1"/>
            </a:pPr>
            <a:r>
              <a:rPr lang="en-AU" sz="3400" b="1" dirty="0"/>
              <a:t>Lebanon and Morocco</a:t>
            </a:r>
          </a:p>
          <a:p>
            <a:pPr>
              <a:defRPr sz="3400" b="1"/>
            </a:pPr>
            <a:r>
              <a:rPr lang="en-AU" sz="2000" dirty="0"/>
              <a:t>These have some of </a:t>
            </a:r>
            <a:r>
              <a:rPr lang="en-AU" sz="2000" i="1" dirty="0"/>
              <a:t>“the most enabling legal and regulatory environments for civil society in the entire Arab world.”</a:t>
            </a:r>
            <a:endParaRPr lang="en-AU" sz="2000" dirty="0"/>
          </a:p>
          <a:p>
            <a:pPr>
              <a:defRPr sz="3400" b="1"/>
            </a:pPr>
            <a:endParaRPr sz="2000" dirty="0"/>
          </a:p>
        </p:txBody>
      </p:sp>
      <p:sp>
        <p:nvSpPr>
          <p:cNvPr id="4" name="TextBox 3">
            <a:extLst>
              <a:ext uri="{FF2B5EF4-FFF2-40B4-BE49-F238E27FC236}">
                <a16:creationId xmlns:a16="http://schemas.microsoft.com/office/drawing/2014/main" id="{9915AB57-CFAA-0543-B689-CBA12118B1A6}"/>
              </a:ext>
            </a:extLst>
          </p:cNvPr>
          <p:cNvSpPr txBox="1"/>
          <p:nvPr/>
        </p:nvSpPr>
        <p:spPr>
          <a:xfrm>
            <a:off x="411193" y="5961519"/>
            <a:ext cx="11369614" cy="430887"/>
          </a:xfrm>
          <a:prstGeom prst="rect">
            <a:avLst/>
          </a:prstGeom>
          <a:noFill/>
        </p:spPr>
        <p:txBody>
          <a:bodyPr wrap="square" rtlCol="0">
            <a:spAutoFit/>
          </a:bodyPr>
          <a:lstStyle/>
          <a:p>
            <a:pPr algn="r"/>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5" name="Picture 4">
            <a:extLst>
              <a:ext uri="{FF2B5EF4-FFF2-40B4-BE49-F238E27FC236}">
                <a16:creationId xmlns:a16="http://schemas.microsoft.com/office/drawing/2014/main" id="{E27EEE55-0F59-F945-8AF5-B57F86D66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78F358-26BB-5E46-9ABA-D612352A5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3019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Is it fair?"/>
          <p:cNvSpPr txBox="1"/>
          <p:nvPr/>
        </p:nvSpPr>
        <p:spPr>
          <a:xfrm>
            <a:off x="4684384" y="2919729"/>
            <a:ext cx="3597969" cy="14060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90000"/>
              </a:lnSpc>
              <a:defRPr sz="6000" b="1"/>
            </a:lvl1pPr>
          </a:lstStyle>
          <a:p>
            <a:endParaRPr sz="1800" dirty="0"/>
          </a:p>
        </p:txBody>
      </p:sp>
      <p:sp>
        <p:nvSpPr>
          <p:cNvPr id="4" name="TextBox 3">
            <a:extLst>
              <a:ext uri="{FF2B5EF4-FFF2-40B4-BE49-F238E27FC236}">
                <a16:creationId xmlns:a16="http://schemas.microsoft.com/office/drawing/2014/main" id="{7387C367-128B-2A40-BE05-CAA3736D9E3C}"/>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
        <p:nvSpPr>
          <p:cNvPr id="8" name="TextBox 7">
            <a:extLst>
              <a:ext uri="{FF2B5EF4-FFF2-40B4-BE49-F238E27FC236}">
                <a16:creationId xmlns:a16="http://schemas.microsoft.com/office/drawing/2014/main" id="{6CDBCEB1-3F67-8244-8B8F-33DB72914620}"/>
              </a:ext>
            </a:extLst>
          </p:cNvPr>
          <p:cNvSpPr txBox="1"/>
          <p:nvPr/>
        </p:nvSpPr>
        <p:spPr>
          <a:xfrm>
            <a:off x="5785338" y="3235568"/>
            <a:ext cx="4800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0000"/>
                </a:solidFill>
                <a:effectLst/>
                <a:uFillTx/>
                <a:latin typeface="+mn-lt"/>
                <a:ea typeface="+mn-ea"/>
                <a:cs typeface="+mn-cs"/>
                <a:sym typeface="Calibri"/>
              </a:rPr>
              <a:t>xx</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0" name="Picture 9">
            <a:extLst>
              <a:ext uri="{FF2B5EF4-FFF2-40B4-BE49-F238E27FC236}">
                <a16:creationId xmlns:a16="http://schemas.microsoft.com/office/drawing/2014/main" id="{0A2EE3E7-8001-5C44-AFE8-97926956C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95" y="1157732"/>
            <a:ext cx="7891819" cy="4155672"/>
          </a:xfrm>
          <a:prstGeom prst="rect">
            <a:avLst/>
          </a:prstGeom>
        </p:spPr>
      </p:pic>
      <p:sp>
        <p:nvSpPr>
          <p:cNvPr id="11" name="TextBox 10">
            <a:extLst>
              <a:ext uri="{FF2B5EF4-FFF2-40B4-BE49-F238E27FC236}">
                <a16:creationId xmlns:a16="http://schemas.microsoft.com/office/drawing/2014/main" id="{DD80427E-7BF2-F842-86B1-660013451463}"/>
              </a:ext>
            </a:extLst>
          </p:cNvPr>
          <p:cNvSpPr txBox="1"/>
          <p:nvPr/>
        </p:nvSpPr>
        <p:spPr>
          <a:xfrm>
            <a:off x="810195" y="563108"/>
            <a:ext cx="636552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3200" b="0" i="0" u="none" strike="noStrike" cap="none" spc="0" normalizeH="0" baseline="0" dirty="0">
                <a:ln>
                  <a:noFill/>
                </a:ln>
                <a:solidFill>
                  <a:srgbClr val="000000"/>
                </a:solidFill>
                <a:effectLst/>
                <a:uFillTx/>
                <a:latin typeface="+mn-lt"/>
                <a:ea typeface="+mn-ea"/>
                <a:cs typeface="+mn-cs"/>
                <a:sym typeface="Calibri"/>
              </a:rPr>
              <a:t>… and Iraq, whose 2010 law:</a:t>
            </a:r>
            <a:endParaRPr kumimoji="0" lang="en-US" sz="32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a:extLst>
              <a:ext uri="{FF2B5EF4-FFF2-40B4-BE49-F238E27FC236}">
                <a16:creationId xmlns:a16="http://schemas.microsoft.com/office/drawing/2014/main" id="{CE69D8EF-06E7-5347-9B9B-D64F19BE631A}"/>
              </a:ext>
            </a:extLst>
          </p:cNvPr>
          <p:cNvSpPr txBox="1"/>
          <p:nvPr/>
        </p:nvSpPr>
        <p:spPr>
          <a:xfrm>
            <a:off x="5452533" y="5489197"/>
            <a:ext cx="51334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i="1" dirty="0"/>
              <a:t>Source:  International Centre for Not-for-Profit Law</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0031343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ny comparable overseas legislation?   What has been the practical impact?"/>
          <p:cNvSpPr txBox="1"/>
          <p:nvPr/>
        </p:nvSpPr>
        <p:spPr>
          <a:xfrm>
            <a:off x="2742038" y="2862579"/>
            <a:ext cx="6707925" cy="61555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sz="3400" b="1"/>
            </a:pPr>
            <a:r>
              <a:rPr dirty="0"/>
              <a:t>What has been the practical impact?</a:t>
            </a:r>
          </a:p>
        </p:txBody>
      </p:sp>
      <p:sp>
        <p:nvSpPr>
          <p:cNvPr id="4" name="TextBox 3">
            <a:extLst>
              <a:ext uri="{FF2B5EF4-FFF2-40B4-BE49-F238E27FC236}">
                <a16:creationId xmlns:a16="http://schemas.microsoft.com/office/drawing/2014/main" id="{9915AB57-CFAA-0543-B689-CBA12118B1A6}"/>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5" name="Picture 4">
            <a:extLst>
              <a:ext uri="{FF2B5EF4-FFF2-40B4-BE49-F238E27FC236}">
                <a16:creationId xmlns:a16="http://schemas.microsoft.com/office/drawing/2014/main" id="{E27EEE55-0F59-F945-8AF5-B57F86D66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78F358-26BB-5E46-9ABA-D612352A5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1404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ny comparable overseas legislation?   What has been the practical impact?"/>
          <p:cNvSpPr txBox="1"/>
          <p:nvPr/>
        </p:nvSpPr>
        <p:spPr>
          <a:xfrm>
            <a:off x="1002324" y="2373923"/>
            <a:ext cx="10287000" cy="267765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AU" sz="2400" b="1" dirty="0"/>
              <a:t>Russia’s “foreign agents” law is bankrupting campaigners and activists</a:t>
            </a:r>
            <a:br>
              <a:rPr lang="en-AU" sz="2400" b="1" dirty="0"/>
            </a:br>
            <a:r>
              <a:rPr lang="en-AU" sz="2400" b="1" dirty="0"/>
              <a:t>  - Alexei </a:t>
            </a:r>
            <a:r>
              <a:rPr lang="en-AU" sz="2400" b="1" dirty="0" err="1"/>
              <a:t>Kozlov</a:t>
            </a:r>
            <a:r>
              <a:rPr lang="en-AU" sz="2400" b="1" dirty="0"/>
              <a:t>, </a:t>
            </a:r>
            <a:r>
              <a:rPr lang="en-AU" sz="2400" dirty="0"/>
              <a:t>10 November 2017, </a:t>
            </a:r>
            <a:r>
              <a:rPr lang="en-AU" sz="2400" dirty="0" err="1"/>
              <a:t>opendemocracy.net</a:t>
            </a:r>
            <a:endParaRPr lang="en-AU" sz="2400" dirty="0"/>
          </a:p>
          <a:p>
            <a:r>
              <a:rPr lang="en-AU" sz="2400" b="1" dirty="0"/>
              <a:t>Many NGOs have been forced to shut down.</a:t>
            </a:r>
          </a:p>
          <a:p>
            <a:endParaRPr lang="en-AU" sz="2400" dirty="0"/>
          </a:p>
          <a:p>
            <a:r>
              <a:rPr lang="en-AU" sz="2400" b="1" dirty="0"/>
              <a:t>India's Government barred in excess of 10,000 NGOs from receiving foreign funds in 2015, in what advocates say is a misuse of laws designed to restrict foreign influence of Indian politics</a:t>
            </a:r>
          </a:p>
        </p:txBody>
      </p:sp>
      <p:sp>
        <p:nvSpPr>
          <p:cNvPr id="4" name="TextBox 3">
            <a:extLst>
              <a:ext uri="{FF2B5EF4-FFF2-40B4-BE49-F238E27FC236}">
                <a16:creationId xmlns:a16="http://schemas.microsoft.com/office/drawing/2014/main" id="{9915AB57-CFAA-0543-B689-CBA12118B1A6}"/>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pic>
        <p:nvPicPr>
          <p:cNvPr id="5" name="Picture 4">
            <a:extLst>
              <a:ext uri="{FF2B5EF4-FFF2-40B4-BE49-F238E27FC236}">
                <a16:creationId xmlns:a16="http://schemas.microsoft.com/office/drawing/2014/main" id="{E27EEE55-0F59-F945-8AF5-B57F86D66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861" y="627727"/>
            <a:ext cx="4304946" cy="922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78F358-26BB-5E46-9ABA-D612352A5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40" y="627727"/>
            <a:ext cx="2686875" cy="125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08967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04E7-F38E-4944-BC13-36D0FA8B0E6F}"/>
              </a:ext>
            </a:extLst>
          </p:cNvPr>
          <p:cNvSpPr>
            <a:spLocks noGrp="1"/>
          </p:cNvSpPr>
          <p:nvPr>
            <p:ph type="title"/>
          </p:nvPr>
        </p:nvSpPr>
        <p:spPr/>
        <p:txBody>
          <a:bodyPr>
            <a:normAutofit/>
          </a:bodyPr>
          <a:lstStyle/>
          <a:p>
            <a:r>
              <a:rPr lang="en-AU" sz="2800" dirty="0"/>
              <a:t>Problems with the</a:t>
            </a:r>
            <a:r>
              <a:rPr lang="en-AU" sz="2800" i="1" dirty="0"/>
              <a:t> Foreign Influence Transparency Scheme Bill 2017</a:t>
            </a:r>
            <a:endParaRPr lang="en-US" sz="2800" dirty="0"/>
          </a:p>
        </p:txBody>
      </p:sp>
      <p:sp>
        <p:nvSpPr>
          <p:cNvPr id="3" name="Content Placeholder 2">
            <a:extLst>
              <a:ext uri="{FF2B5EF4-FFF2-40B4-BE49-F238E27FC236}">
                <a16:creationId xmlns:a16="http://schemas.microsoft.com/office/drawing/2014/main" id="{2AED0C85-38CB-694C-84CB-992246EA47CD}"/>
              </a:ext>
            </a:extLst>
          </p:cNvPr>
          <p:cNvSpPr>
            <a:spLocks noGrp="1"/>
          </p:cNvSpPr>
          <p:nvPr>
            <p:ph idx="1"/>
          </p:nvPr>
        </p:nvSpPr>
        <p:spPr/>
        <p:txBody>
          <a:bodyPr/>
          <a:lstStyle/>
          <a:p>
            <a:r>
              <a:rPr lang="en-AU" dirty="0"/>
              <a:t>Far too broad - minimum foreign connections extremely tenuous, “purpose” of “political or governmental influence” very broad</a:t>
            </a:r>
          </a:p>
          <a:p>
            <a:r>
              <a:rPr lang="en-AU" dirty="0"/>
              <a:t>Appears to capture both private and public communications</a:t>
            </a:r>
          </a:p>
          <a:p>
            <a:r>
              <a:rPr lang="en-AU" dirty="0"/>
              <a:t>No exemptions for public protest</a:t>
            </a:r>
          </a:p>
          <a:p>
            <a:r>
              <a:rPr lang="en-AU" dirty="0"/>
              <a:t>No exemptions for contacting your federal MP</a:t>
            </a:r>
          </a:p>
          <a:p>
            <a:r>
              <a:rPr lang="en-AU" dirty="0"/>
              <a:t>No exemptions for writing a public letter or making a public comment</a:t>
            </a:r>
          </a:p>
          <a:p>
            <a:r>
              <a:rPr lang="en-AU" dirty="0"/>
              <a:t>Allows foreign donor activity not caught by </a:t>
            </a:r>
            <a:r>
              <a:rPr lang="en-AU" dirty="0" err="1"/>
              <a:t>Cwlth</a:t>
            </a:r>
            <a:r>
              <a:rPr lang="en-AU" dirty="0"/>
              <a:t> Electoral Act</a:t>
            </a:r>
          </a:p>
          <a:p>
            <a:r>
              <a:rPr lang="en-AU" dirty="0"/>
              <a:t>Exemptions for journalists and humanitarian aid too narrow</a:t>
            </a:r>
            <a:endParaRPr lang="en-US" dirty="0"/>
          </a:p>
        </p:txBody>
      </p:sp>
      <p:sp>
        <p:nvSpPr>
          <p:cNvPr id="4" name="TextBox 3">
            <a:extLst>
              <a:ext uri="{FF2B5EF4-FFF2-40B4-BE49-F238E27FC236}">
                <a16:creationId xmlns:a16="http://schemas.microsoft.com/office/drawing/2014/main" id="{87C2D486-C787-2A4D-A08F-0B36B7078615}"/>
              </a:ext>
            </a:extLst>
          </p:cNvPr>
          <p:cNvSpPr txBox="1"/>
          <p:nvPr/>
        </p:nvSpPr>
        <p:spPr>
          <a:xfrm>
            <a:off x="211016" y="6176963"/>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39811151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E03E-7DB0-094E-870A-0345925C2B83}"/>
              </a:ext>
            </a:extLst>
          </p:cNvPr>
          <p:cNvSpPr>
            <a:spLocks noGrp="1"/>
          </p:cNvSpPr>
          <p:nvPr>
            <p:ph type="title"/>
          </p:nvPr>
        </p:nvSpPr>
        <p:spPr/>
        <p:txBody>
          <a:bodyPr>
            <a:normAutofit/>
          </a:bodyPr>
          <a:lstStyle/>
          <a:p>
            <a:r>
              <a:rPr lang="en-AU" sz="2800" dirty="0"/>
              <a:t>The </a:t>
            </a:r>
            <a:r>
              <a:rPr lang="en-AU" sz="2800" i="1" dirty="0"/>
              <a:t>National Security Legislation Amendment (Espionage and Foreign Interference) Bill 2017</a:t>
            </a:r>
            <a:r>
              <a:rPr lang="en-AU" sz="2800" dirty="0"/>
              <a:t> is said to amend the </a:t>
            </a:r>
            <a:r>
              <a:rPr lang="en-AU" sz="2800" i="1" dirty="0"/>
              <a:t>Criminal Code Act 1995</a:t>
            </a:r>
            <a:r>
              <a:rPr lang="en-AU" sz="2800" dirty="0"/>
              <a:t> to: </a:t>
            </a:r>
            <a:br>
              <a:rPr lang="en-AU" sz="2000" dirty="0"/>
            </a:br>
            <a:endParaRPr lang="en-US" sz="2000" dirty="0"/>
          </a:p>
        </p:txBody>
      </p:sp>
      <p:sp>
        <p:nvSpPr>
          <p:cNvPr id="3" name="Content Placeholder 2">
            <a:extLst>
              <a:ext uri="{FF2B5EF4-FFF2-40B4-BE49-F238E27FC236}">
                <a16:creationId xmlns:a16="http://schemas.microsoft.com/office/drawing/2014/main" id="{EFAE8E9A-DBFA-D54C-AAF8-B10AC8DB4E0D}"/>
              </a:ext>
            </a:extLst>
          </p:cNvPr>
          <p:cNvSpPr>
            <a:spLocks noGrp="1"/>
          </p:cNvSpPr>
          <p:nvPr>
            <p:ph idx="1"/>
          </p:nvPr>
        </p:nvSpPr>
        <p:spPr/>
        <p:txBody>
          <a:bodyPr>
            <a:normAutofit fontScale="92500" lnSpcReduction="10000"/>
          </a:bodyPr>
          <a:lstStyle/>
          <a:p>
            <a:pPr lvl="0"/>
            <a:r>
              <a:rPr lang="en-AU" sz="2600" dirty="0"/>
              <a:t>amend and introduce espionage offences relating to dealings with information, including solicitation and preparation and planning offences; </a:t>
            </a:r>
          </a:p>
          <a:p>
            <a:pPr lvl="0"/>
            <a:r>
              <a:rPr lang="en-AU" sz="2600" dirty="0"/>
              <a:t>replace the existing sabotage offence with new sabotage offences relating to conduct causing damage to a broad range of critical infrastructure that could prejudice Australia’s national security;</a:t>
            </a:r>
          </a:p>
          <a:p>
            <a:pPr lvl="0"/>
            <a:r>
              <a:rPr lang="en-AU" sz="2600" dirty="0"/>
              <a:t>introduce a new offence relating to theft of trade secrets on behalf of a foreign government; </a:t>
            </a:r>
          </a:p>
          <a:p>
            <a:r>
              <a:rPr lang="en-AU" sz="2600" dirty="0"/>
              <a:t>introduce new offences relating to </a:t>
            </a:r>
            <a:r>
              <a:rPr lang="en-AU" sz="2600" b="1" dirty="0"/>
              <a:t>foreign interference with Australia’s political, governmental or democratic processes</a:t>
            </a:r>
            <a:r>
              <a:rPr lang="en-AU" sz="2600" dirty="0"/>
              <a:t>; </a:t>
            </a:r>
          </a:p>
          <a:p>
            <a:pPr lvl="0"/>
            <a:r>
              <a:rPr lang="en-AU" sz="2600" dirty="0"/>
              <a:t>amend existing, and introduce new, offences relating to treason and other threats to national security, such as </a:t>
            </a:r>
            <a:r>
              <a:rPr lang="en-AU" sz="2600" b="1" dirty="0"/>
              <a:t>interference with Australian democratic or political rights </a:t>
            </a:r>
            <a:r>
              <a:rPr lang="en-AU" sz="2600" dirty="0"/>
              <a:t>by conduct involving the use of force, violence or intimidation; </a:t>
            </a:r>
          </a:p>
          <a:p>
            <a:endParaRPr lang="en-US" dirty="0"/>
          </a:p>
        </p:txBody>
      </p:sp>
      <p:sp>
        <p:nvSpPr>
          <p:cNvPr id="4" name="TextBox 3">
            <a:extLst>
              <a:ext uri="{FF2B5EF4-FFF2-40B4-BE49-F238E27FC236}">
                <a16:creationId xmlns:a16="http://schemas.microsoft.com/office/drawing/2014/main" id="{685E7C5F-3244-6548-BA1D-D751F427185B}"/>
              </a:ext>
            </a:extLst>
          </p:cNvPr>
          <p:cNvSpPr txBox="1"/>
          <p:nvPr/>
        </p:nvSpPr>
        <p:spPr>
          <a:xfrm>
            <a:off x="575733" y="6150116"/>
            <a:ext cx="778933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10276556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Content Placeholder 8" descr="Content Placeholder 8"/>
          <p:cNvPicPr>
            <a:picLocks noChangeAspect="1"/>
          </p:cNvPicPr>
          <p:nvPr/>
        </p:nvPicPr>
        <p:blipFill>
          <a:blip r:embed="rId3">
            <a:extLst/>
          </a:blip>
          <a:stretch>
            <a:fillRect/>
          </a:stretch>
        </p:blipFill>
        <p:spPr>
          <a:xfrm>
            <a:off x="609600" y="-61552"/>
            <a:ext cx="10972800" cy="7740909"/>
          </a:xfrm>
          <a:prstGeom prst="rect">
            <a:avLst/>
          </a:prstGeom>
          <a:ln w="12700">
            <a:miter lim="400000"/>
          </a:ln>
        </p:spPr>
      </p:pic>
      <p:sp>
        <p:nvSpPr>
          <p:cNvPr id="3" name="TextBox 2">
            <a:extLst>
              <a:ext uri="{FF2B5EF4-FFF2-40B4-BE49-F238E27FC236}">
                <a16:creationId xmlns:a16="http://schemas.microsoft.com/office/drawing/2014/main" id="{B8075FBB-292E-1C45-B204-267E7606AB77}"/>
              </a:ext>
            </a:extLst>
          </p:cNvPr>
          <p:cNvSpPr txBox="1"/>
          <p:nvPr/>
        </p:nvSpPr>
        <p:spPr>
          <a:xfrm>
            <a:off x="411193" y="5961519"/>
            <a:ext cx="11429512" cy="430887"/>
          </a:xfrm>
          <a:prstGeom prst="rect">
            <a:avLst/>
          </a:prstGeom>
          <a:noFill/>
        </p:spPr>
        <p:txBody>
          <a:bodyPr wrap="square" rtlCol="0">
            <a:spAutoFit/>
          </a:bodyPr>
          <a:lstStyle/>
          <a:p>
            <a:pPr algn="r"/>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45C9-809B-274A-977E-B7DE9C44D55C}"/>
              </a:ext>
            </a:extLst>
          </p:cNvPr>
          <p:cNvSpPr>
            <a:spLocks noGrp="1"/>
          </p:cNvSpPr>
          <p:nvPr>
            <p:ph type="title"/>
          </p:nvPr>
        </p:nvSpPr>
        <p:spPr/>
        <p:txBody>
          <a:bodyPr>
            <a:normAutofit/>
          </a:bodyPr>
          <a:lstStyle/>
          <a:p>
            <a:r>
              <a:rPr lang="en-AU" sz="3600" b="1" dirty="0"/>
              <a:t>Summary</a:t>
            </a:r>
            <a:endParaRPr lang="en-US" sz="3600" b="1" dirty="0"/>
          </a:p>
        </p:txBody>
      </p:sp>
      <p:sp>
        <p:nvSpPr>
          <p:cNvPr id="3" name="Text Placeholder 2">
            <a:extLst>
              <a:ext uri="{FF2B5EF4-FFF2-40B4-BE49-F238E27FC236}">
                <a16:creationId xmlns:a16="http://schemas.microsoft.com/office/drawing/2014/main" id="{111FA8FA-D77C-1049-A88B-69DE6DDEA07B}"/>
              </a:ext>
            </a:extLst>
          </p:cNvPr>
          <p:cNvSpPr>
            <a:spLocks noGrp="1"/>
          </p:cNvSpPr>
          <p:nvPr>
            <p:ph type="body" idx="1"/>
          </p:nvPr>
        </p:nvSpPr>
        <p:spPr>
          <a:xfrm>
            <a:off x="838200" y="1422400"/>
            <a:ext cx="10515600" cy="4754563"/>
          </a:xfrm>
        </p:spPr>
        <p:txBody>
          <a:bodyPr>
            <a:normAutofit lnSpcReduction="10000"/>
          </a:bodyPr>
          <a:lstStyle/>
          <a:p>
            <a:r>
              <a:rPr lang="en-AU" sz="1800" dirty="0"/>
              <a:t>The Foreign Influence Transparency Scheme provides for an extensive system of self-regulation and self-notification to Government including of harmless private conversations with persons who are not Australian citizens or permanent residents if the conversations are related to any issue on which the Australian person has an intention of being politically active, whether in public or in private</a:t>
            </a:r>
          </a:p>
          <a:p>
            <a:r>
              <a:rPr lang="en-AU" sz="1800" dirty="0"/>
              <a:t>Failing to self report even when there was no political activity at all - but only the discussion with a foreign person of the possibility of political activity - can be penalised with imprisonment of up to 5 years and, if there was political activity, by imprisonment of up to 7 years.  This includes absolutely normal day to day expression of political views where no harm is caused or where the outcome may be beneficial.</a:t>
            </a:r>
          </a:p>
          <a:p>
            <a:r>
              <a:rPr lang="en-AU" sz="1800" dirty="0"/>
              <a:t>Clearly a scheme like this which could require multiple registrations by approximately half of Australia so we can have ‘free’ discussions with our non-citizen relatives without being sent to jail is entirely unworkable.  One fears that it is legislation intended to enable a government to retrospectively </a:t>
            </a:r>
            <a:r>
              <a:rPr lang="en-AU" sz="1800" dirty="0" err="1"/>
              <a:t>cherrypick</a:t>
            </a:r>
            <a:r>
              <a:rPr lang="en-AU" sz="1800" dirty="0"/>
              <a:t> and imprison its detractors for so-called past ‘crimes.’</a:t>
            </a:r>
          </a:p>
          <a:p>
            <a:r>
              <a:rPr lang="en-AU" sz="1800" dirty="0"/>
              <a:t>some provisions in the </a:t>
            </a:r>
            <a:r>
              <a:rPr lang="en-AU" sz="1800" i="1" dirty="0"/>
              <a:t>National Security Legislation Amendment (Espionage and Foreign Interference) Bill 2017 </a:t>
            </a:r>
            <a:r>
              <a:rPr lang="en-AU" sz="1800" dirty="0"/>
              <a:t>also provide for criminal penalties for ‘foreign influence’ activities which are very unclear in scope and apply even if no harm is caused.  Similar concerns apply there.</a:t>
            </a:r>
          </a:p>
          <a:p>
            <a:r>
              <a:rPr lang="en-AU" sz="1800" dirty="0"/>
              <a:t>the impact of similar but much less wide-reaching laws in other countries has been severe. The Australian legislation is even more repressive and if enacted, will amount to the most severe legislative repression of political activity in the world</a:t>
            </a:r>
            <a:endParaRPr lang="en-US" sz="1800" dirty="0"/>
          </a:p>
        </p:txBody>
      </p:sp>
      <p:sp>
        <p:nvSpPr>
          <p:cNvPr id="4" name="TextBox 3">
            <a:extLst>
              <a:ext uri="{FF2B5EF4-FFF2-40B4-BE49-F238E27FC236}">
                <a16:creationId xmlns:a16="http://schemas.microsoft.com/office/drawing/2014/main" id="{595BAA24-D758-E142-B046-28BF51BD4172}"/>
              </a:ext>
            </a:extLst>
          </p:cNvPr>
          <p:cNvSpPr txBox="1"/>
          <p:nvPr/>
        </p:nvSpPr>
        <p:spPr>
          <a:xfrm>
            <a:off x="575733" y="6265333"/>
            <a:ext cx="6145270"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extLst>
      <p:ext uri="{BB962C8B-B14F-4D97-AF65-F5344CB8AC3E}">
        <p14:creationId xmlns:p14="http://schemas.microsoft.com/office/powerpoint/2010/main" val="11629772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58F0-E489-9649-BF8E-9B75D009EC6D}"/>
              </a:ext>
            </a:extLst>
          </p:cNvPr>
          <p:cNvSpPr>
            <a:spLocks noGrp="1"/>
          </p:cNvSpPr>
          <p:nvPr>
            <p:ph type="title"/>
          </p:nvPr>
        </p:nvSpPr>
        <p:spPr/>
        <p:txBody>
          <a:bodyPr>
            <a:normAutofit/>
          </a:bodyPr>
          <a:lstStyle/>
          <a:p>
            <a:r>
              <a:rPr lang="en-AU" b="1" dirty="0"/>
              <a:t>Resources</a:t>
            </a:r>
            <a:endParaRPr lang="en-US" b="1" dirty="0"/>
          </a:p>
        </p:txBody>
      </p:sp>
      <p:sp>
        <p:nvSpPr>
          <p:cNvPr id="3" name="Text Placeholder 2">
            <a:extLst>
              <a:ext uri="{FF2B5EF4-FFF2-40B4-BE49-F238E27FC236}">
                <a16:creationId xmlns:a16="http://schemas.microsoft.com/office/drawing/2014/main" id="{0D6EC7B9-A2EA-6847-96BC-12ADCAF40185}"/>
              </a:ext>
            </a:extLst>
          </p:cNvPr>
          <p:cNvSpPr>
            <a:spLocks noGrp="1"/>
          </p:cNvSpPr>
          <p:nvPr>
            <p:ph type="body" idx="1"/>
          </p:nvPr>
        </p:nvSpPr>
        <p:spPr>
          <a:xfrm>
            <a:off x="626533" y="1320800"/>
            <a:ext cx="10727267" cy="4856163"/>
          </a:xfrm>
        </p:spPr>
        <p:txBody>
          <a:bodyPr>
            <a:noAutofit/>
          </a:bodyPr>
          <a:lstStyle/>
          <a:p>
            <a:r>
              <a:rPr lang="en-AU" sz="2400" dirty="0"/>
              <a:t>International Centre for Not-for-Profit Law: </a:t>
            </a:r>
            <a:r>
              <a:rPr lang="en-AU" sz="2400" dirty="0">
                <a:hlinkClick r:id="rId2"/>
              </a:rPr>
              <a:t>http://www.icnl.org</a:t>
            </a:r>
            <a:endParaRPr lang="en-AU" sz="2400" dirty="0"/>
          </a:p>
          <a:p>
            <a:r>
              <a:rPr lang="en-AU" sz="2400" dirty="0"/>
              <a:t>Text of </a:t>
            </a:r>
            <a:r>
              <a:rPr lang="en-AU" sz="2400" i="1" dirty="0"/>
              <a:t>Foreign Influence Transparency Scheme Bill 2017 – </a:t>
            </a:r>
            <a:br>
              <a:rPr lang="en-AU" sz="2400" i="1" dirty="0"/>
            </a:br>
            <a:r>
              <a:rPr lang="en-AU" sz="2400" i="1" dirty="0">
                <a:hlinkClick r:id="rId3"/>
              </a:rPr>
              <a:t>https://www.aph.gov.au/Parliamentary_Business/Committees/Joint/Intelligence_and_Security/TransparencySchemeBill</a:t>
            </a:r>
            <a:endParaRPr lang="en-AU" sz="2400" i="1" dirty="0"/>
          </a:p>
          <a:p>
            <a:r>
              <a:rPr lang="en-AU" sz="2400" dirty="0"/>
              <a:t>Text of </a:t>
            </a:r>
            <a:r>
              <a:rPr lang="en-AU" sz="2400" i="1" dirty="0"/>
              <a:t>National Security Legislation Amendment (Espionage and Foreign Interference) Bill 2017 - </a:t>
            </a:r>
            <a:r>
              <a:rPr lang="en-US" sz="2400" dirty="0">
                <a:hlinkClick r:id="rId4"/>
              </a:rPr>
              <a:t>https://www.aph.gov.au/Parliamentary_Business/Committees/Joint/Intelligence_and_Security/EspionageFInterference</a:t>
            </a:r>
            <a:endParaRPr lang="en-US" sz="2400" dirty="0"/>
          </a:p>
          <a:p>
            <a:r>
              <a:rPr lang="en-AU" sz="2400" dirty="0"/>
              <a:t>T</a:t>
            </a:r>
            <a:r>
              <a:rPr lang="en-US" sz="2400" dirty="0" err="1"/>
              <a:t>ext</a:t>
            </a:r>
            <a:r>
              <a:rPr lang="en-US" sz="2400" dirty="0"/>
              <a:t> of </a:t>
            </a:r>
            <a:r>
              <a:rPr lang="en-AU" sz="2400" i="1" dirty="0"/>
              <a:t>Electoral Legislation Amendment (Electoral Funding and Disclosure Reform) Bill 2017</a:t>
            </a:r>
            <a:r>
              <a:rPr lang="en-US" sz="2400" i="1" dirty="0"/>
              <a:t> </a:t>
            </a:r>
            <a:br>
              <a:rPr lang="en-US" sz="2400" dirty="0"/>
            </a:br>
            <a:r>
              <a:rPr lang="en-US" sz="2400" dirty="0"/>
              <a:t>https://</a:t>
            </a:r>
            <a:r>
              <a:rPr lang="en-US" sz="2400" dirty="0" err="1"/>
              <a:t>www.aph.gov.au</a:t>
            </a:r>
            <a:r>
              <a:rPr lang="en-US" sz="2400" dirty="0"/>
              <a:t>/</a:t>
            </a:r>
            <a:r>
              <a:rPr lang="en-US" sz="2400" dirty="0" err="1"/>
              <a:t>Parliamentary_Business</a:t>
            </a:r>
            <a:r>
              <a:rPr lang="en-US" sz="2400" dirty="0"/>
              <a:t>/Committees/Joint/</a:t>
            </a:r>
            <a:r>
              <a:rPr lang="en-US" sz="2400" dirty="0" err="1"/>
              <a:t>Electoral_Matters</a:t>
            </a:r>
            <a:r>
              <a:rPr lang="en-US" sz="2400" dirty="0"/>
              <a:t>/ELAEFDRBill2017</a:t>
            </a:r>
          </a:p>
        </p:txBody>
      </p:sp>
      <p:sp>
        <p:nvSpPr>
          <p:cNvPr id="4" name="TextBox 3">
            <a:extLst>
              <a:ext uri="{FF2B5EF4-FFF2-40B4-BE49-F238E27FC236}">
                <a16:creationId xmlns:a16="http://schemas.microsoft.com/office/drawing/2014/main" id="{2C9EBE77-E1F0-6448-8147-F9D7B4C24960}"/>
              </a:ext>
            </a:extLst>
          </p:cNvPr>
          <p:cNvSpPr txBox="1"/>
          <p:nvPr/>
        </p:nvSpPr>
        <p:spPr>
          <a:xfrm>
            <a:off x="372534" y="5994400"/>
            <a:ext cx="614527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165636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3">
            <a:extLst/>
          </a:blip>
          <a:stretch>
            <a:fillRect/>
          </a:stretch>
        </p:blipFill>
        <p:spPr>
          <a:xfrm>
            <a:off x="186953" y="760796"/>
            <a:ext cx="4372527" cy="3275174"/>
          </a:xfrm>
          <a:prstGeom prst="rect">
            <a:avLst/>
          </a:prstGeom>
          <a:ln w="12700">
            <a:miter lim="400000"/>
          </a:ln>
        </p:spPr>
      </p:pic>
      <p:sp>
        <p:nvSpPr>
          <p:cNvPr id="122" name="JAILED FOR CALLING YOUR MOTHER!"/>
          <p:cNvSpPr txBox="1">
            <a:spLocks noGrp="1"/>
          </p:cNvSpPr>
          <p:nvPr>
            <p:ph type="title"/>
          </p:nvPr>
        </p:nvSpPr>
        <p:spPr>
          <a:xfrm>
            <a:off x="5231614" y="956271"/>
            <a:ext cx="4372526" cy="2095245"/>
          </a:xfrm>
          <a:prstGeom prst="rect">
            <a:avLst/>
          </a:prstGeom>
        </p:spPr>
        <p:txBody>
          <a:bodyPr/>
          <a:lstStyle>
            <a:lvl1pPr defTabSz="786384">
              <a:defRPr sz="4644" b="1">
                <a:latin typeface="+mn-lt"/>
                <a:ea typeface="+mn-ea"/>
                <a:cs typeface="+mn-cs"/>
                <a:sym typeface="Calibri"/>
              </a:defRPr>
            </a:lvl1pPr>
          </a:lstStyle>
          <a:p>
            <a:r>
              <a:t>JAILED FOR CALLING YOUR MOTHER!</a:t>
            </a:r>
          </a:p>
        </p:txBody>
      </p:sp>
      <p:pic>
        <p:nvPicPr>
          <p:cNvPr id="123" name="Image" descr="Image"/>
          <p:cNvPicPr>
            <a:picLocks noChangeAspect="1"/>
          </p:cNvPicPr>
          <p:nvPr/>
        </p:nvPicPr>
        <p:blipFill>
          <a:blip r:embed="rId4">
            <a:extLst/>
          </a:blip>
          <a:stretch>
            <a:fillRect/>
          </a:stretch>
        </p:blipFill>
        <p:spPr>
          <a:xfrm>
            <a:off x="6945471" y="3286193"/>
            <a:ext cx="3973768" cy="2644363"/>
          </a:xfrm>
          <a:prstGeom prst="rect">
            <a:avLst/>
          </a:prstGeom>
          <a:ln w="12700">
            <a:miter lim="400000"/>
          </a:ln>
        </p:spPr>
      </p:pic>
      <p:sp>
        <p:nvSpPr>
          <p:cNvPr id="124" name="… or another relative, or a friend….."/>
          <p:cNvSpPr txBox="1"/>
          <p:nvPr/>
        </p:nvSpPr>
        <p:spPr>
          <a:xfrm>
            <a:off x="1102071" y="5015427"/>
            <a:ext cx="5601479" cy="561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000"/>
            </a:lvl1pPr>
          </a:lstStyle>
          <a:p>
            <a:r>
              <a:t>… or another relative, or a friend…..</a:t>
            </a:r>
          </a:p>
        </p:txBody>
      </p:sp>
      <p:sp>
        <p:nvSpPr>
          <p:cNvPr id="7" name="TextBox 6">
            <a:extLst>
              <a:ext uri="{FF2B5EF4-FFF2-40B4-BE49-F238E27FC236}">
                <a16:creationId xmlns:a16="http://schemas.microsoft.com/office/drawing/2014/main" id="{46CD4573-0D0C-FF4A-B3A7-69A14E6E5787}"/>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3">
            <a:extLst/>
          </a:blip>
          <a:stretch>
            <a:fillRect/>
          </a:stretch>
        </p:blipFill>
        <p:spPr>
          <a:xfrm>
            <a:off x="265333" y="2795081"/>
            <a:ext cx="4372527" cy="3275175"/>
          </a:xfrm>
          <a:prstGeom prst="rect">
            <a:avLst/>
          </a:prstGeom>
          <a:ln w="12700">
            <a:miter lim="400000"/>
          </a:ln>
        </p:spPr>
      </p:pic>
      <p:sp>
        <p:nvSpPr>
          <p:cNvPr id="129" name="Your family/friends are from a part of the world that is NOT AUSTRALIA"/>
          <p:cNvSpPr txBox="1"/>
          <p:nvPr/>
        </p:nvSpPr>
        <p:spPr>
          <a:xfrm>
            <a:off x="1019399" y="782680"/>
            <a:ext cx="10233728" cy="510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270710" indent="-270710">
              <a:buSzPct val="100000"/>
              <a:buChar char="•"/>
              <a:defRPr sz="2700"/>
            </a:lvl1pPr>
          </a:lstStyle>
          <a:p>
            <a:r>
              <a:t>Your family/friends are from a part of the world that is NOT AUSTRALIA</a:t>
            </a:r>
          </a:p>
        </p:txBody>
      </p:sp>
      <p:sp>
        <p:nvSpPr>
          <p:cNvPr id="130" name="You are an Australian citizen"/>
          <p:cNvSpPr txBox="1"/>
          <p:nvPr/>
        </p:nvSpPr>
        <p:spPr>
          <a:xfrm>
            <a:off x="3042666" y="1563137"/>
            <a:ext cx="4279692" cy="510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270710" indent="-270710">
              <a:buSzPct val="100000"/>
              <a:buChar char="•"/>
              <a:defRPr sz="2700"/>
            </a:lvl1pPr>
          </a:lstStyle>
          <a:p>
            <a:r>
              <a:t>You are an Australian citizen</a:t>
            </a:r>
          </a:p>
        </p:txBody>
      </p:sp>
      <p:sp>
        <p:nvSpPr>
          <p:cNvPr id="131" name="Your mother/ other relative/  friend you are talking to is not an Australian citizen or a permanent Australian resident"/>
          <p:cNvSpPr txBox="1"/>
          <p:nvPr/>
        </p:nvSpPr>
        <p:spPr>
          <a:xfrm>
            <a:off x="4322333" y="2343593"/>
            <a:ext cx="7007393" cy="1348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180473" indent="-180473">
              <a:buSzPct val="100000"/>
              <a:buChar char="•"/>
              <a:defRPr sz="2700"/>
            </a:lvl1pPr>
          </a:lstStyle>
          <a:p>
            <a:r>
              <a:t> Your mother/ other relative/  friend you are talking to is not an Australian citizen or a permanent Australian resident</a:t>
            </a:r>
          </a:p>
        </p:txBody>
      </p:sp>
      <p:sp>
        <p:nvSpPr>
          <p:cNvPr id="132" name="You tell them you are going to take part in  some kind of political activity aimed at influencing the government"/>
          <p:cNvSpPr txBox="1"/>
          <p:nvPr/>
        </p:nvSpPr>
        <p:spPr>
          <a:xfrm>
            <a:off x="5095759" y="3962250"/>
            <a:ext cx="6261087" cy="1348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180473" indent="-180473">
              <a:buSzPct val="100000"/>
              <a:buChar char="•"/>
              <a:defRPr sz="2700"/>
            </a:pPr>
            <a:r>
              <a:t> You tell them you are going to take part in </a:t>
            </a:r>
            <a:br/>
            <a:r>
              <a:t>some kind of political activity aimed at</a:t>
            </a:r>
            <a:br/>
            <a:r>
              <a:t>influencing the government</a:t>
            </a:r>
          </a:p>
        </p:txBody>
      </p:sp>
      <p:sp>
        <p:nvSpPr>
          <p:cNvPr id="8" name="TextBox 7">
            <a:extLst>
              <a:ext uri="{FF2B5EF4-FFF2-40B4-BE49-F238E27FC236}">
                <a16:creationId xmlns:a16="http://schemas.microsoft.com/office/drawing/2014/main" id="{7D94FBBB-A589-F346-A089-654D54F3CD54}"/>
              </a:ext>
            </a:extLst>
          </p:cNvPr>
          <p:cNvSpPr txBox="1"/>
          <p:nvPr/>
        </p:nvSpPr>
        <p:spPr>
          <a:xfrm>
            <a:off x="451456" y="6290695"/>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30">
                                            <p:bg/>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1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131">
                                            <p:bg/>
                                          </p:spTgt>
                                        </p:tgtEl>
                                        <p:attrNameLst>
                                          <p:attrName>style.visibility</p:attrName>
                                        </p:attrNameLst>
                                      </p:cBhvr>
                                      <p:to>
                                        <p:strVal val="visible"/>
                                      </p:to>
                                    </p:set>
                                  </p:childTnLst>
                                </p:cTn>
                              </p:par>
                              <p:par>
                                <p:cTn id="19" presetID="1" presetClass="entr" presetSubtype="0" fill="hold" grpId="3" nodeType="withEffect">
                                  <p:stCondLst>
                                    <p:cond delay="0"/>
                                  </p:stCondLst>
                                  <p:iterate>
                                    <p:tmAbs val="0"/>
                                  </p:iterate>
                                  <p:childTnLst>
                                    <p:set>
                                      <p:cBhvr>
                                        <p:cTn id="20" fill="hold"/>
                                        <p:tgtEl>
                                          <p:spTgt spid="13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iterate>
                                    <p:tmAbs val="0"/>
                                  </p:iterate>
                                  <p:childTnLst>
                                    <p:set>
                                      <p:cBhvr>
                                        <p:cTn id="24" fill="hold"/>
                                        <p:tgtEl>
                                          <p:spTgt spid="132">
                                            <p:bg/>
                                          </p:spTgt>
                                        </p:tgtEl>
                                        <p:attrNameLst>
                                          <p:attrName>style.visibility</p:attrName>
                                        </p:attrNameLst>
                                      </p:cBhvr>
                                      <p:to>
                                        <p:strVal val="visible"/>
                                      </p:to>
                                    </p:set>
                                  </p:childTnLst>
                                </p:cTn>
                              </p:par>
                              <p:par>
                                <p:cTn id="25" presetID="1" presetClass="entr" presetSubtype="0" fill="hold" grpId="4" nodeType="withEffect">
                                  <p:stCondLst>
                                    <p:cond delay="0"/>
                                  </p:stCondLst>
                                  <p:iterate>
                                    <p:tmAbs val="0"/>
                                  </p:iterate>
                                  <p:childTnLst>
                                    <p:set>
                                      <p:cBhvr>
                                        <p:cTn id="26" fill="hold"/>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bldLvl="5" animBg="1" advAuto="0"/>
      <p:bldP spid="130" grpId="2" build="p" bldLvl="5" animBg="1" advAuto="0"/>
      <p:bldP spid="131" grpId="3" build="p" bldLvl="5" animBg="1" advAuto="0"/>
      <p:bldP spid="132" grpId="4"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prstGeom prst="rect">
            <a:avLst/>
          </a:prstGeom>
        </p:spPr>
        <p:txBody>
          <a:bodyPr/>
          <a:lstStyle/>
          <a:p>
            <a:r>
              <a:t>The Bills</a:t>
            </a:r>
          </a:p>
        </p:txBody>
      </p:sp>
      <p:sp>
        <p:nvSpPr>
          <p:cNvPr id="137" name="Content Placeholder 2"/>
          <p:cNvSpPr txBox="1">
            <a:spLocks noGrp="1"/>
          </p:cNvSpPr>
          <p:nvPr>
            <p:ph type="body" idx="1"/>
          </p:nvPr>
        </p:nvSpPr>
        <p:spPr>
          <a:prstGeom prst="rect">
            <a:avLst/>
          </a:prstGeom>
        </p:spPr>
        <p:txBody>
          <a:bodyPr/>
          <a:lstStyle/>
          <a:p>
            <a:pPr marL="280736" indent="-280736">
              <a:buFontTx/>
              <a:defRPr i="1"/>
            </a:pPr>
            <a:endParaRPr dirty="0"/>
          </a:p>
          <a:p>
            <a:pPr marL="280736" indent="-280736">
              <a:buFontTx/>
              <a:defRPr i="1">
                <a:solidFill>
                  <a:schemeClr val="accent2">
                    <a:satOff val="-18194"/>
                    <a:lumOff val="-11215"/>
                  </a:schemeClr>
                </a:solidFill>
              </a:defRPr>
            </a:pPr>
            <a:r>
              <a:rPr dirty="0"/>
              <a:t>Foreign Influence Transparency Scheme Bill 2017</a:t>
            </a:r>
          </a:p>
          <a:p>
            <a:pPr marL="280736" indent="-280736">
              <a:buFontTx/>
              <a:defRPr i="1"/>
            </a:pPr>
            <a:r>
              <a:rPr dirty="0"/>
              <a:t>National Security Legislation Amendment (Espionage and Foreign Interference) Bill 2017</a:t>
            </a:r>
          </a:p>
          <a:p>
            <a:pPr marL="280736" indent="-280736">
              <a:buFontTx/>
              <a:defRPr i="1"/>
            </a:pPr>
            <a:r>
              <a:rPr dirty="0"/>
              <a:t>Electoral Legislation Amendment (Electoral Funding and Disclosure Reform) Bill 2017</a:t>
            </a:r>
          </a:p>
          <a:p>
            <a:pPr marL="280736" indent="-280736">
              <a:buFontTx/>
              <a:defRPr i="1"/>
            </a:pPr>
            <a:r>
              <a:rPr dirty="0"/>
              <a:t>Home Affairs and Integrity Agencies Legislation Amendment Bill 2017 </a:t>
            </a:r>
          </a:p>
        </p:txBody>
      </p:sp>
      <p:sp>
        <p:nvSpPr>
          <p:cNvPr id="5" name="TextBox 4">
            <a:extLst>
              <a:ext uri="{FF2B5EF4-FFF2-40B4-BE49-F238E27FC236}">
                <a16:creationId xmlns:a16="http://schemas.microsoft.com/office/drawing/2014/main" id="{363A11C7-7BF3-C84F-A8F5-1C8C65E074CE}"/>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igning a petition…"/>
          <p:cNvSpPr txBox="1"/>
          <p:nvPr/>
        </p:nvSpPr>
        <p:spPr>
          <a:xfrm>
            <a:off x="1354666" y="2658534"/>
            <a:ext cx="8729469" cy="20928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60684" indent="-260684">
              <a:buSzPct val="100000"/>
              <a:buChar char="•"/>
              <a:defRPr sz="2600"/>
            </a:pPr>
            <a:r>
              <a:rPr dirty="0"/>
              <a:t>Signing a petition</a:t>
            </a:r>
          </a:p>
          <a:p>
            <a:pPr marL="260684" indent="-260684">
              <a:buSzPct val="100000"/>
              <a:buChar char="•"/>
              <a:defRPr sz="2600"/>
            </a:pPr>
            <a:r>
              <a:rPr dirty="0"/>
              <a:t>Attending a demonstration</a:t>
            </a:r>
          </a:p>
          <a:p>
            <a:pPr marL="260684" indent="-260684">
              <a:buSzPct val="100000"/>
              <a:buChar char="•"/>
              <a:defRPr sz="2600"/>
            </a:pPr>
            <a:r>
              <a:rPr dirty="0"/>
              <a:t>Writing a blog saying the government should change its policy </a:t>
            </a:r>
          </a:p>
          <a:p>
            <a:pPr marL="260684" indent="-260684">
              <a:buSzPct val="100000"/>
              <a:buChar char="•"/>
              <a:defRPr sz="2600"/>
            </a:pPr>
            <a:r>
              <a:rPr dirty="0"/>
              <a:t>Emailing or phoning your local Federal MHR or Senator</a:t>
            </a:r>
          </a:p>
          <a:p>
            <a:pPr marL="260684" indent="-260684">
              <a:buSzPct val="100000"/>
              <a:buChar char="•"/>
              <a:defRPr sz="2600"/>
            </a:pPr>
            <a:r>
              <a:rPr dirty="0"/>
              <a:t>Writing letters to a newspaper or website</a:t>
            </a:r>
          </a:p>
        </p:txBody>
      </p:sp>
      <p:pic>
        <p:nvPicPr>
          <p:cNvPr id="143" name="Image" descr="Image"/>
          <p:cNvPicPr>
            <a:picLocks noChangeAspect="1"/>
          </p:cNvPicPr>
          <p:nvPr/>
        </p:nvPicPr>
        <p:blipFill>
          <a:blip r:embed="rId3">
            <a:extLst/>
          </a:blip>
          <a:stretch>
            <a:fillRect/>
          </a:stretch>
        </p:blipFill>
        <p:spPr>
          <a:xfrm>
            <a:off x="10821696" y="-3918197"/>
            <a:ext cx="3464424" cy="1948738"/>
          </a:xfrm>
          <a:prstGeom prst="rect">
            <a:avLst/>
          </a:prstGeom>
          <a:ln w="12700">
            <a:miter lim="400000"/>
          </a:ln>
        </p:spPr>
      </p:pic>
      <p:sp>
        <p:nvSpPr>
          <p:cNvPr id="7" name="TextBox 6">
            <a:extLst>
              <a:ext uri="{FF2B5EF4-FFF2-40B4-BE49-F238E27FC236}">
                <a16:creationId xmlns:a16="http://schemas.microsoft.com/office/drawing/2014/main" id="{5CA31899-EA0D-9D41-AED6-EF8AB5E935DA}"/>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
        <p:nvSpPr>
          <p:cNvPr id="3" name="TextBox 2">
            <a:extLst>
              <a:ext uri="{FF2B5EF4-FFF2-40B4-BE49-F238E27FC236}">
                <a16:creationId xmlns:a16="http://schemas.microsoft.com/office/drawing/2014/main" id="{68B33A27-36A8-9744-8CE6-FEC8C070E463}"/>
              </a:ext>
            </a:extLst>
          </p:cNvPr>
          <p:cNvSpPr txBox="1"/>
          <p:nvPr/>
        </p:nvSpPr>
        <p:spPr>
          <a:xfrm>
            <a:off x="1693333" y="1456267"/>
            <a:ext cx="990431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4400" i="0" u="none" strike="noStrike" cap="none" spc="0" normalizeH="0" baseline="0" dirty="0">
                <a:ln>
                  <a:noFill/>
                </a:ln>
                <a:solidFill>
                  <a:srgbClr val="000000"/>
                </a:solidFill>
                <a:effectLst/>
                <a:uFillTx/>
                <a:latin typeface="+mn-lt"/>
                <a:ea typeface="+mn-ea"/>
                <a:cs typeface="+mn-cs"/>
                <a:sym typeface="Calibri"/>
              </a:rPr>
              <a:t>What is covered?  Pretty much everything</a:t>
            </a:r>
            <a:endParaRPr kumimoji="0" lang="en-US" sz="440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IF both you and the foreign party or ‘principal’…"/>
          <p:cNvSpPr txBox="1"/>
          <p:nvPr/>
        </p:nvSpPr>
        <p:spPr>
          <a:xfrm>
            <a:off x="468351" y="178420"/>
            <a:ext cx="7924103" cy="5155257"/>
          </a:xfrm>
          <a:prstGeom prst="rect">
            <a:avLst/>
          </a:prstGeom>
          <a:ln w="12700">
            <a:miter lim="400000"/>
          </a:ln>
          <a:extLst>
            <a:ext uri="{C572A759-6A51-4108-AA02-DFA0A04FC94B}">
              <ma14:wrappingTextBoxFlag xmlns="" xmlns:ma14="http://schemas.microsoft.com/office/mac/drawingml/2011/main" val="1"/>
            </a:ext>
          </a:extLst>
        </p:spPr>
        <p:txBody>
          <a:bodyPr wrap="square" lIns="88900" tIns="88900" rIns="88900" bIns="88900">
            <a:spAutoFit/>
          </a:bodyPr>
          <a:lstStyle/>
          <a:p>
            <a:pPr defTabSz="457200">
              <a:lnSpc>
                <a:spcPts val="3800"/>
              </a:lnSpc>
              <a:spcBef>
                <a:spcPts val="1200"/>
              </a:spcBef>
              <a:defRPr sz="1933"/>
            </a:pPr>
            <a:r>
              <a:rPr dirty="0"/>
              <a:t>IF both you and the foreign party or ‘principal’ </a:t>
            </a:r>
          </a:p>
          <a:p>
            <a:pPr marL="193838" indent="-193838" defTabSz="457200">
              <a:lnSpc>
                <a:spcPts val="3800"/>
              </a:lnSpc>
              <a:spcBef>
                <a:spcPts val="1200"/>
              </a:spcBef>
              <a:buSzPct val="100000"/>
              <a:buChar char="•"/>
              <a:defRPr sz="1933"/>
            </a:pPr>
            <a:r>
              <a:rPr dirty="0"/>
              <a:t>‘knew or expected that [you] </a:t>
            </a:r>
          </a:p>
          <a:p>
            <a:pPr marL="193838" indent="-193838" defTabSz="457200">
              <a:lnSpc>
                <a:spcPts val="3800"/>
              </a:lnSpc>
              <a:spcBef>
                <a:spcPts val="1200"/>
              </a:spcBef>
              <a:buSzPct val="100000"/>
              <a:buChar char="•"/>
              <a:defRPr sz="1933"/>
            </a:pPr>
            <a:r>
              <a:rPr dirty="0"/>
              <a:t>would </a:t>
            </a:r>
            <a:r>
              <a:rPr b="1" dirty="0"/>
              <a:t>or might </a:t>
            </a:r>
          </a:p>
          <a:p>
            <a:pPr marL="193838" indent="-193838" defTabSz="457200">
              <a:lnSpc>
                <a:spcPts val="3800"/>
              </a:lnSpc>
              <a:spcBef>
                <a:spcPts val="1200"/>
              </a:spcBef>
              <a:buSzPct val="100000"/>
              <a:buChar char="•"/>
              <a:defRPr sz="1933"/>
            </a:pPr>
            <a:r>
              <a:rPr dirty="0"/>
              <a:t>undertake the [political] activity’ </a:t>
            </a:r>
          </a:p>
          <a:p>
            <a:pPr defTabSz="457200">
              <a:lnSpc>
                <a:spcPts val="3800"/>
              </a:lnSpc>
              <a:spcBef>
                <a:spcPts val="1200"/>
              </a:spcBef>
              <a:defRPr sz="1933"/>
            </a:pPr>
            <a:r>
              <a:rPr dirty="0"/>
              <a:t>THEN </a:t>
            </a:r>
            <a:r>
              <a:rPr b="1" dirty="0"/>
              <a:t>WHETHER OR NOT </a:t>
            </a:r>
            <a:r>
              <a:rPr dirty="0"/>
              <a:t>YOU UNDERTAKE THE ACTIVITY</a:t>
            </a:r>
          </a:p>
          <a:p>
            <a:pPr defTabSz="457200">
              <a:lnSpc>
                <a:spcPts val="3800"/>
              </a:lnSpc>
              <a:spcBef>
                <a:spcPts val="1200"/>
              </a:spcBef>
              <a:defRPr sz="1933"/>
            </a:pPr>
            <a:r>
              <a:rPr dirty="0"/>
              <a:t>the following obligations cut in, some of which will involve fees:</a:t>
            </a:r>
          </a:p>
          <a:p>
            <a:pPr marL="337101" indent="-222801" defTabSz="457200">
              <a:lnSpc>
                <a:spcPts val="3800"/>
              </a:lnSpc>
              <a:spcBef>
                <a:spcPts val="1200"/>
              </a:spcBef>
              <a:buClr>
                <a:srgbClr val="B22723"/>
              </a:buClr>
              <a:buSzPct val="100000"/>
              <a:buAutoNum type="arabicParenBoth"/>
              <a:tabLst>
                <a:tab pos="457200" algn="l"/>
                <a:tab pos="914400" algn="l"/>
                <a:tab pos="1371600" algn="l"/>
                <a:tab pos="1828800" algn="l"/>
                <a:tab pos="2286000" algn="l"/>
              </a:tabLst>
              <a:defRPr sz="1933" b="1">
                <a:solidFill>
                  <a:srgbClr val="B2331D"/>
                </a:solidFill>
              </a:defRPr>
            </a:pPr>
            <a:r>
              <a:rPr dirty="0"/>
              <a:t>  Registration</a:t>
            </a:r>
            <a:r>
              <a:rPr lang="en-AU" dirty="0"/>
              <a:t>   (2)</a:t>
            </a:r>
            <a:r>
              <a:rPr dirty="0"/>
              <a:t> Reporting  </a:t>
            </a:r>
            <a:r>
              <a:rPr lang="en-AU" dirty="0"/>
              <a:t>(3) </a:t>
            </a:r>
            <a:r>
              <a:rPr dirty="0"/>
              <a:t>Record - Keeping</a:t>
            </a:r>
          </a:p>
          <a:p>
            <a:pPr marL="114300" defTabSz="457200">
              <a:lnSpc>
                <a:spcPts val="3800"/>
              </a:lnSpc>
              <a:spcBef>
                <a:spcPts val="1200"/>
              </a:spcBef>
              <a:buClr>
                <a:srgbClr val="B22723"/>
              </a:buClr>
              <a:buSzPct val="100000"/>
              <a:tabLst>
                <a:tab pos="457200" algn="l"/>
                <a:tab pos="914400" algn="l"/>
                <a:tab pos="1371600" algn="l"/>
                <a:tab pos="1828800" algn="l"/>
                <a:tab pos="2286000" algn="l"/>
              </a:tabLst>
              <a:defRPr sz="1933" b="1">
                <a:solidFill>
                  <a:srgbClr val="B2331D"/>
                </a:solidFill>
              </a:defRPr>
            </a:pPr>
            <a:r>
              <a:rPr lang="en-AU" dirty="0"/>
              <a:t>(4)</a:t>
            </a:r>
            <a:r>
              <a:rPr dirty="0"/>
              <a:t> Providing information to regulator</a:t>
            </a:r>
          </a:p>
        </p:txBody>
      </p:sp>
      <p:sp>
        <p:nvSpPr>
          <p:cNvPr id="4" name="TextBox 3">
            <a:extLst>
              <a:ext uri="{FF2B5EF4-FFF2-40B4-BE49-F238E27FC236}">
                <a16:creationId xmlns:a16="http://schemas.microsoft.com/office/drawing/2014/main" id="{C3FEBCA6-CC79-A549-A713-68167E7D106D}"/>
              </a:ext>
            </a:extLst>
          </p:cNvPr>
          <p:cNvSpPr txBox="1"/>
          <p:nvPr/>
        </p:nvSpPr>
        <p:spPr>
          <a:xfrm>
            <a:off x="411193" y="5961519"/>
            <a:ext cx="11369614" cy="430887"/>
          </a:xfrm>
          <a:prstGeom prst="rect">
            <a:avLst/>
          </a:prstGeom>
          <a:noFill/>
        </p:spPr>
        <p:txBody>
          <a:bodyPr wrap="square" rtlCol="0">
            <a:spAutoFit/>
          </a:bodyPr>
          <a:lstStyle/>
          <a:p>
            <a:r>
              <a:rPr lang="en-AU" sz="1100" b="1" i="1" dirty="0"/>
              <a:t>Note: these pages have been prepared for discussion purposes only and do not constitute legal advice.   </a:t>
            </a:r>
            <a:br>
              <a:rPr lang="en-AU" sz="1100" b="1" i="1" dirty="0"/>
            </a:br>
            <a:r>
              <a:rPr lang="en-AU" sz="1100" b="1" i="1" dirty="0"/>
              <a:t>You should obtain your own legal advice based on your particular circumstances.  © ALHR 2018</a:t>
            </a:r>
            <a:endParaRPr lang="en-US" sz="1100"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676</TotalTime>
  <Words>6089</Words>
  <Application>Microsoft Macintosh PowerPoint</Application>
  <PresentationFormat>Widescreen</PresentationFormat>
  <Paragraphs>377</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Symbol</vt:lpstr>
      <vt:lpstr>Times New Roman</vt:lpstr>
      <vt:lpstr>Office Theme</vt:lpstr>
      <vt:lpstr>PowerPoint Presentation</vt:lpstr>
      <vt:lpstr>These pages have been prepared for discussion purposes only and do not constitute legal advice.    You should obtain your own legal advice based on your particular circumstances.  Copyright in these pages is retained by the relevant authors. </vt:lpstr>
      <vt:lpstr>PowerPoint Presentation</vt:lpstr>
      <vt:lpstr>_</vt:lpstr>
      <vt:lpstr>JAILED FOR CALLING YOUR MOTHER!</vt:lpstr>
      <vt:lpstr>PowerPoint Presentation</vt:lpstr>
      <vt:lpstr>The Bills</vt:lpstr>
      <vt:lpstr>PowerPoint Presentation</vt:lpstr>
      <vt:lpstr>PowerPoint Presentation</vt:lpstr>
      <vt:lpstr>‘On behalf of’</vt:lpstr>
      <vt:lpstr>Foreign Principal</vt:lpstr>
      <vt:lpstr>Purpose of Political or government influence</vt:lpstr>
      <vt:lpstr>The Foreign Influence Transparency Scheme Bill 2017 is said to establish a scheme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and other criteria</vt:lpstr>
      <vt:lpstr>Activity covered: Communications activity (s 13)</vt:lpstr>
      <vt:lpstr>Activity covered: Lobbying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the Foreign Influence Transparency Scheme Bill 2017</vt:lpstr>
      <vt:lpstr>The National Security Legislation Amendment (Espionage and Foreign Interference) Bill 2017 is said to amend the Criminal Code Act 1995 to:  </vt:lpstr>
      <vt:lpstr>PowerPoint Presentation</vt:lpstr>
      <vt:lpstr>Summary</vt:lpstr>
      <vt:lpstr>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Triniti Clarke</cp:lastModifiedBy>
  <cp:revision>109</cp:revision>
  <cp:lastPrinted>2018-04-05T23:32:35Z</cp:lastPrinted>
  <dcterms:modified xsi:type="dcterms:W3CDTF">2018-04-08T05:34:38Z</dcterms:modified>
</cp:coreProperties>
</file>