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4"/>
  </p:notesMasterIdLst>
  <p:handoutMasterIdLst>
    <p:handoutMasterId r:id="rId15"/>
  </p:handoutMasterIdLst>
  <p:sldIdLst>
    <p:sldId id="256" r:id="rId2"/>
    <p:sldId id="266" r:id="rId3"/>
    <p:sldId id="257" r:id="rId4"/>
    <p:sldId id="258" r:id="rId5"/>
    <p:sldId id="261" r:id="rId6"/>
    <p:sldId id="262" r:id="rId7"/>
    <p:sldId id="259" r:id="rId8"/>
    <p:sldId id="263" r:id="rId9"/>
    <p:sldId id="264" r:id="rId10"/>
    <p:sldId id="265" r:id="rId11"/>
    <p:sldId id="267" r:id="rId12"/>
    <p:sldId id="26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45517" autoAdjust="0"/>
  </p:normalViewPr>
  <p:slideViewPr>
    <p:cSldViewPr>
      <p:cViewPr varScale="1">
        <p:scale>
          <a:sx n="51" d="100"/>
          <a:sy n="51" d="100"/>
        </p:scale>
        <p:origin x="-33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8" d="100"/>
          <a:sy n="88" d="100"/>
        </p:scale>
        <p:origin x="-3870"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6AAC122-A38C-451D-9B0E-63B49A9DED76}" type="datetimeFigureOut">
              <a:rPr lang="en-AU" smtClean="0"/>
              <a:pPr/>
              <a:t>26/03/2012</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D15BA79-75E3-435A-BAC4-C7F31FF4974A}"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CBC1157-47D4-4E86-B8F2-D104BBF34779}" type="datetimeFigureOut">
              <a:rPr lang="en-AU" smtClean="0"/>
              <a:pPr/>
              <a:t>26/03/2012</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85815-5E79-41C3-9F6E-12F5E900AE34}"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en.wikipedia.org/wiki/Senior_Counsel" TargetMode="External"/><Relationship Id="rId7" Type="http://schemas.openxmlformats.org/officeDocument/2006/relationships/hyperlink" Target="http://en.wikipedia.org/wiki/Visa_(document)" TargetMode="External"/><Relationship Id="rId2" Type="http://schemas.openxmlformats.org/officeDocument/2006/relationships/slide" Target="../slides/slide1.xml"/><Relationship Id="rId1" Type="http://schemas.openxmlformats.org/officeDocument/2006/relationships/notesMaster" Target="../notesMasters/notesMaster1.xml"/><Relationship Id="rId6" Type="http://schemas.openxmlformats.org/officeDocument/2006/relationships/hyperlink" Target="http://en.wikipedia.org/wiki/Australian" TargetMode="External"/><Relationship Id="rId5" Type="http://schemas.openxmlformats.org/officeDocument/2006/relationships/hyperlink" Target="http://en.wikipedia.org/wiki/Judicial_review" TargetMode="External"/><Relationship Id="rId4" Type="http://schemas.openxmlformats.org/officeDocument/2006/relationships/hyperlink" Target="http://en.wikipedia.org/wiki/Mohamed_Haneef" TargetMode="Externa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ALHR</a:t>
            </a:r>
            <a:r>
              <a:rPr lang="en-AU" baseline="0" dirty="0" smtClean="0"/>
              <a:t> - </a:t>
            </a:r>
            <a:r>
              <a:rPr lang="en-AU" sz="1200" b="0" i="0" kern="1200" dirty="0" smtClean="0">
                <a:solidFill>
                  <a:schemeClr val="tx1"/>
                </a:solidFill>
                <a:latin typeface="+mn-lt"/>
                <a:ea typeface="+mn-ea"/>
                <a:cs typeface="+mn-cs"/>
              </a:rPr>
              <a:t>established in 1993 ALHR is a network of Australian lawyers active in practising and promoting awareness of international human rights standards in Australia. ALHR has a national membership of over 1,200 people, with active National, State and Territory committees. Stephen </a:t>
            </a:r>
            <a:r>
              <a:rPr lang="en-AU" sz="1200" b="0" i="0" kern="1200" dirty="0" err="1" smtClean="0">
                <a:solidFill>
                  <a:schemeClr val="tx1"/>
                </a:solidFill>
                <a:latin typeface="+mn-lt"/>
                <a:ea typeface="+mn-ea"/>
                <a:cs typeface="+mn-cs"/>
              </a:rPr>
              <a:t>Keim</a:t>
            </a:r>
            <a:r>
              <a:rPr lang="en-AU" sz="1200" b="0" i="0" kern="1200" dirty="0" smtClean="0">
                <a:solidFill>
                  <a:schemeClr val="tx1"/>
                </a:solidFill>
                <a:latin typeface="+mn-lt"/>
                <a:ea typeface="+mn-ea"/>
                <a:cs typeface="+mn-cs"/>
              </a:rPr>
              <a:t>, </a:t>
            </a:r>
            <a:r>
              <a:rPr lang="en-AU" sz="1200" b="0" i="0" u="none" strike="noStrike" kern="1200" dirty="0" smtClean="0">
                <a:solidFill>
                  <a:schemeClr val="tx1"/>
                </a:solidFill>
                <a:latin typeface="+mn-lt"/>
                <a:ea typeface="+mn-ea"/>
                <a:cs typeface="+mn-cs"/>
                <a:hlinkClick r:id="rId3" tooltip="Senior Counsel"/>
              </a:rPr>
              <a:t>SC</a:t>
            </a:r>
            <a:r>
              <a:rPr lang="en-AU" sz="1200" b="0" i="0" kern="1200" dirty="0" smtClean="0">
                <a:solidFill>
                  <a:schemeClr val="tx1"/>
                </a:solidFill>
                <a:latin typeface="+mn-lt"/>
                <a:ea typeface="+mn-ea"/>
                <a:cs typeface="+mn-cs"/>
              </a:rPr>
              <a:t> is our</a:t>
            </a:r>
            <a:r>
              <a:rPr lang="en-AU" sz="1200" b="0" i="0" kern="1200" baseline="0" dirty="0" smtClean="0">
                <a:solidFill>
                  <a:schemeClr val="tx1"/>
                </a:solidFill>
                <a:latin typeface="+mn-lt"/>
                <a:ea typeface="+mn-ea"/>
                <a:cs typeface="+mn-cs"/>
              </a:rPr>
              <a:t> current president </a:t>
            </a:r>
            <a:r>
              <a:rPr lang="en-AU" sz="1200" b="0" i="0" kern="1200" dirty="0" smtClean="0">
                <a:solidFill>
                  <a:schemeClr val="tx1"/>
                </a:solidFill>
                <a:latin typeface="+mn-lt"/>
                <a:ea typeface="+mn-ea"/>
                <a:cs typeface="+mn-cs"/>
              </a:rPr>
              <a:t>and is best known for representing </a:t>
            </a:r>
            <a:r>
              <a:rPr lang="en-AU" sz="1200" b="0" i="0" u="none" strike="noStrike" kern="1200" dirty="0" smtClean="0">
                <a:solidFill>
                  <a:schemeClr val="tx1"/>
                </a:solidFill>
                <a:latin typeface="+mn-lt"/>
                <a:ea typeface="+mn-ea"/>
                <a:cs typeface="+mn-cs"/>
                <a:hlinkClick r:id="rId4" tooltip="Mohamed Haneef"/>
              </a:rPr>
              <a:t>Mohamed </a:t>
            </a:r>
            <a:r>
              <a:rPr lang="en-AU" sz="1200" b="0" i="0" u="none" strike="noStrike" kern="1200" dirty="0" err="1" smtClean="0">
                <a:solidFill>
                  <a:schemeClr val="tx1"/>
                </a:solidFill>
                <a:latin typeface="+mn-lt"/>
                <a:ea typeface="+mn-ea"/>
                <a:cs typeface="+mn-cs"/>
                <a:hlinkClick r:id="rId4" tooltip="Mohamed Haneef"/>
              </a:rPr>
              <a:t>Haneef</a:t>
            </a:r>
            <a:r>
              <a:rPr lang="en-AU" sz="1200" b="0" i="0" kern="1200" dirty="0" smtClean="0">
                <a:solidFill>
                  <a:schemeClr val="tx1"/>
                </a:solidFill>
                <a:latin typeface="+mn-lt"/>
                <a:ea typeface="+mn-ea"/>
                <a:cs typeface="+mn-cs"/>
              </a:rPr>
              <a:t> in his application for </a:t>
            </a:r>
            <a:r>
              <a:rPr lang="en-AU" sz="1200" b="0" i="0" u="none" strike="noStrike" kern="1200" dirty="0" smtClean="0">
                <a:solidFill>
                  <a:schemeClr val="tx1"/>
                </a:solidFill>
                <a:latin typeface="+mn-lt"/>
                <a:ea typeface="+mn-ea"/>
                <a:cs typeface="+mn-cs"/>
                <a:hlinkClick r:id="rId5" tooltip="Judicial review"/>
              </a:rPr>
              <a:t>judicial review</a:t>
            </a:r>
            <a:r>
              <a:rPr lang="en-AU" sz="1200" b="0" i="0" kern="1200" dirty="0" smtClean="0">
                <a:solidFill>
                  <a:schemeClr val="tx1"/>
                </a:solidFill>
                <a:latin typeface="+mn-lt"/>
                <a:ea typeface="+mn-ea"/>
                <a:cs typeface="+mn-cs"/>
              </a:rPr>
              <a:t> of a decision to revoke his </a:t>
            </a:r>
            <a:r>
              <a:rPr lang="en-AU" sz="1200" b="0" i="0" u="none" strike="noStrike" kern="1200" dirty="0" smtClean="0">
                <a:solidFill>
                  <a:schemeClr val="tx1"/>
                </a:solidFill>
                <a:latin typeface="+mn-lt"/>
                <a:ea typeface="+mn-ea"/>
                <a:cs typeface="+mn-cs"/>
                <a:hlinkClick r:id="rId6" tooltip="Australian"/>
              </a:rPr>
              <a:t>Australian</a:t>
            </a:r>
            <a:r>
              <a:rPr lang="en-AU" sz="1200" b="0" i="0" kern="1200" dirty="0" smtClean="0">
                <a:solidFill>
                  <a:schemeClr val="tx1"/>
                </a:solidFill>
                <a:latin typeface="+mn-lt"/>
                <a:ea typeface="+mn-ea"/>
                <a:cs typeface="+mn-cs"/>
              </a:rPr>
              <a:t> </a:t>
            </a:r>
            <a:r>
              <a:rPr lang="en-AU" sz="1200" b="0" i="0" u="none" strike="noStrike" kern="1200" dirty="0" smtClean="0">
                <a:solidFill>
                  <a:schemeClr val="tx1"/>
                </a:solidFill>
                <a:latin typeface="+mn-lt"/>
                <a:ea typeface="+mn-ea"/>
                <a:cs typeface="+mn-cs"/>
                <a:hlinkClick r:id="rId7" tooltip="Visa (document)"/>
              </a:rPr>
              <a:t>visa</a:t>
            </a:r>
            <a:r>
              <a:rPr lang="en-AU" sz="1200" b="0" i="0" kern="1200" dirty="0" smtClean="0">
                <a:solidFill>
                  <a:schemeClr val="tx1"/>
                </a:solidFill>
                <a:latin typeface="+mn-lt"/>
                <a:ea typeface="+mn-ea"/>
                <a:cs typeface="+mn-cs"/>
              </a:rPr>
              <a:t>.</a:t>
            </a:r>
          </a:p>
          <a:p>
            <a:endParaRPr lang="en-AU" sz="1200" b="0" i="0" kern="1200" dirty="0" smtClean="0">
              <a:solidFill>
                <a:schemeClr val="tx1"/>
              </a:solidFill>
              <a:latin typeface="+mn-lt"/>
              <a:ea typeface="+mn-ea"/>
              <a:cs typeface="+mn-cs"/>
            </a:endParaRPr>
          </a:p>
          <a:p>
            <a:r>
              <a:rPr lang="en-AU" sz="1200" b="0" i="0" kern="1200" dirty="0" smtClean="0">
                <a:solidFill>
                  <a:schemeClr val="tx1"/>
                </a:solidFill>
                <a:latin typeface="+mn-lt"/>
                <a:ea typeface="+mn-ea"/>
                <a:cs typeface="+mn-cs"/>
              </a:rPr>
              <a:t>Me</a:t>
            </a:r>
          </a:p>
          <a:p>
            <a:endParaRPr lang="en-AU" sz="1200" b="0" i="0" kern="1200" dirty="0" smtClean="0">
              <a:solidFill>
                <a:schemeClr val="tx1"/>
              </a:solidFill>
              <a:latin typeface="+mn-lt"/>
              <a:ea typeface="+mn-ea"/>
              <a:cs typeface="+mn-cs"/>
            </a:endParaRPr>
          </a:p>
          <a:p>
            <a:endParaRPr lang="en-AU" sz="1200" b="0" i="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1</a:t>
            </a:fld>
            <a:endParaRPr lang="en-A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Look</a:t>
            </a:r>
            <a:r>
              <a:rPr lang="en-AU" baseline="0" dirty="0" smtClean="0"/>
              <a:t> at chart</a:t>
            </a:r>
          </a:p>
          <a:p>
            <a:endParaRPr lang="en-AU" baseline="0" dirty="0" smtClean="0"/>
          </a:p>
          <a:p>
            <a:r>
              <a:rPr lang="en-AU" baseline="0" dirty="0" smtClean="0"/>
              <a:t>Complain anyway – national inquiries extremely useful</a:t>
            </a:r>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10</a:t>
            </a:fld>
            <a:endParaRPr lang="en-A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Following</a:t>
            </a:r>
            <a:r>
              <a:rPr lang="en-AU" sz="1200" kern="1200" baseline="0" dirty="0" smtClean="0">
                <a:solidFill>
                  <a:schemeClr val="tx1"/>
                </a:solidFill>
                <a:latin typeface="+mn-lt"/>
                <a:ea typeface="+mn-ea"/>
                <a:cs typeface="+mn-cs"/>
              </a:rPr>
              <a:t> recommendations from the Clarke Inquiry after the </a:t>
            </a:r>
            <a:r>
              <a:rPr lang="en-AU" sz="1200" kern="1200" baseline="0" dirty="0" err="1" smtClean="0">
                <a:solidFill>
                  <a:schemeClr val="tx1"/>
                </a:solidFill>
                <a:latin typeface="+mn-lt"/>
                <a:ea typeface="+mn-ea"/>
                <a:cs typeface="+mn-cs"/>
              </a:rPr>
              <a:t>Haneef</a:t>
            </a:r>
            <a:r>
              <a:rPr lang="en-AU" sz="1200" kern="1200" baseline="0" dirty="0" smtClean="0">
                <a:solidFill>
                  <a:schemeClr val="tx1"/>
                </a:solidFill>
                <a:latin typeface="+mn-lt"/>
                <a:ea typeface="+mn-ea"/>
                <a:cs typeface="+mn-cs"/>
              </a:rPr>
              <a:t> case.  First report released end of last year. review of the operation, effectiveness and implications of Australia’s counter‑</a:t>
            </a:r>
            <a:r>
              <a:rPr lang="en-AU" sz="1200" kern="1200" baseline="0" dirty="0" err="1" smtClean="0">
                <a:solidFill>
                  <a:schemeClr val="tx1"/>
                </a:solidFill>
                <a:latin typeface="+mn-lt"/>
                <a:ea typeface="+mn-ea"/>
                <a:cs typeface="+mn-cs"/>
              </a:rPr>
              <a:t>terrorism</a:t>
            </a:r>
            <a:r>
              <a:rPr lang="en-AU" sz="1200" kern="1200" baseline="0" dirty="0" smtClean="0">
                <a:solidFill>
                  <a:schemeClr val="tx1"/>
                </a:solidFill>
                <a:latin typeface="+mn-lt"/>
                <a:ea typeface="+mn-ea"/>
                <a:cs typeface="+mn-cs"/>
              </a:rPr>
              <a:t> and national security Legislation  and other related laws, and consideration whether those laws contain appropriate safeguards for protecting the rights of individuals, remain proportionate to any threat of terrorism or threat to national security or both, and remain necessary</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baseline="0" dirty="0" smtClean="0">
              <a:solidFill>
                <a:schemeClr val="tx1"/>
              </a:solidFill>
              <a:latin typeface="+mn-lt"/>
              <a:ea typeface="+mn-ea"/>
              <a:cs typeface="+mn-cs"/>
            </a:endParaRPr>
          </a:p>
          <a:p>
            <a:r>
              <a:rPr lang="en-AU" sz="1200" kern="1200" baseline="0" dirty="0" smtClean="0">
                <a:solidFill>
                  <a:schemeClr val="tx1"/>
                </a:solidFill>
                <a:latin typeface="+mn-lt"/>
                <a:ea typeface="+mn-ea"/>
                <a:cs typeface="+mn-cs"/>
              </a:rPr>
              <a:t>Follow consultation in 2009 which recommended HRA  - framework – education - over time, review legislation, policies and practices to ensure that they appropriately reflect</a:t>
            </a:r>
          </a:p>
          <a:p>
            <a:r>
              <a:rPr lang="en-AU" sz="1200" kern="1200" baseline="0" dirty="0" smtClean="0">
                <a:solidFill>
                  <a:schemeClr val="tx1"/>
                </a:solidFill>
                <a:latin typeface="+mn-lt"/>
                <a:ea typeface="+mn-ea"/>
                <a:cs typeface="+mn-cs"/>
              </a:rPr>
              <a:t>human rights. Human rights (parliamentary scrutiny) act 2011 - Parliamentary Joint Committee on Human Rights to review new legislation referred to it for compliance - A member of Parliament who proposes to introduce a Bill for an Act into a House of the Parliament must cause a statement of compatibility to be prepared in respect of that Bill.</a:t>
            </a:r>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Since 25 December 1991 individuals in Australia have been able to complain to the HRC, provided that they have exhausted all domestic remedies first.  The expense and difficulty in exhausting all domestic remedies and the non-binding nature of the HRC’s decisions means that this procedure is inadequate to protect human rights violated under the anti-terrorism legislation.</a:t>
            </a:r>
            <a:r>
              <a:rPr lang="en-AU" dirty="0" smtClean="0"/>
              <a:t> </a:t>
            </a:r>
            <a:r>
              <a:rPr lang="en-AU" sz="1200" kern="1200" dirty="0" smtClean="0">
                <a:solidFill>
                  <a:schemeClr val="tx1"/>
                </a:solidFill>
                <a:latin typeface="+mn-lt"/>
                <a:ea typeface="+mn-ea"/>
                <a:cs typeface="+mn-cs"/>
              </a:rPr>
              <a:t>Under the </a:t>
            </a:r>
            <a:r>
              <a:rPr lang="en-AU" sz="1200" i="1" kern="1200" dirty="0" smtClean="0">
                <a:solidFill>
                  <a:schemeClr val="tx1"/>
                </a:solidFill>
                <a:latin typeface="+mn-lt"/>
                <a:ea typeface="+mn-ea"/>
                <a:cs typeface="+mn-cs"/>
              </a:rPr>
              <a:t>First Optional Protocol to the International Covenant on Civil and Political Rights 1966, </a:t>
            </a:r>
            <a:r>
              <a:rPr lang="en-AU" sz="1200" kern="1200" dirty="0" smtClean="0">
                <a:solidFill>
                  <a:schemeClr val="tx1"/>
                </a:solidFill>
                <a:latin typeface="+mn-lt"/>
                <a:ea typeface="+mn-ea"/>
                <a:cs typeface="+mn-cs"/>
              </a:rPr>
              <a:t>acceded to on 25 September 1991.</a:t>
            </a:r>
          </a:p>
          <a:p>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11</a:t>
            </a:fld>
            <a:endParaRPr lang="en-A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12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C2F85815-5E79-41C3-9F6E-12F5E900AE34}" type="slidenum">
              <a:rPr lang="en-AU" smtClean="0"/>
              <a:pPr/>
              <a:t>2</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Four freedoms – speech, worship, want and fear</a:t>
            </a:r>
          </a:p>
          <a:p>
            <a:r>
              <a:rPr lang="en-AU" dirty="0" smtClean="0"/>
              <a:t>1 January 1942 – human</a:t>
            </a:r>
            <a:r>
              <a:rPr lang="en-AU" baseline="0" dirty="0" smtClean="0"/>
              <a:t> rights became an official war aim</a:t>
            </a:r>
          </a:p>
          <a:p>
            <a:r>
              <a:rPr lang="en-AU" baseline="0" dirty="0" smtClean="0"/>
              <a:t>UN – international peace and security and </a:t>
            </a:r>
            <a:r>
              <a:rPr lang="en-AU" sz="1200" b="0" i="0" kern="1200" dirty="0" smtClean="0">
                <a:solidFill>
                  <a:schemeClr val="tx1"/>
                </a:solidFill>
                <a:latin typeface="+mn-lt"/>
                <a:ea typeface="+mn-ea"/>
                <a:cs typeface="+mn-cs"/>
              </a:rPr>
              <a:t> encouraging respect for human rights and for fundamental freedoms for all without distinction as to race, sex, language, or religion</a:t>
            </a:r>
          </a:p>
          <a:p>
            <a:r>
              <a:rPr lang="en-AU" sz="1200" b="0" i="0" kern="1200" dirty="0" smtClean="0">
                <a:solidFill>
                  <a:schemeClr val="tx1"/>
                </a:solidFill>
                <a:latin typeface="+mn-lt"/>
                <a:ea typeface="+mn-ea"/>
                <a:cs typeface="+mn-cs"/>
              </a:rPr>
              <a:t>UDHR - adopted by the UN General Assembly on 10 December 1948;</a:t>
            </a:r>
            <a:r>
              <a:rPr lang="en-AU" sz="1200" b="0" i="0" kern="1200" baseline="0" dirty="0" smtClean="0">
                <a:solidFill>
                  <a:schemeClr val="tx1"/>
                </a:solidFill>
                <a:latin typeface="+mn-lt"/>
                <a:ea typeface="+mn-ea"/>
                <a:cs typeface="+mn-cs"/>
              </a:rPr>
              <a:t> </a:t>
            </a:r>
            <a:r>
              <a:rPr lang="en-AU" sz="1200" b="0" i="0" kern="1200" dirty="0" smtClean="0">
                <a:solidFill>
                  <a:schemeClr val="tx1"/>
                </a:solidFill>
                <a:latin typeface="+mn-lt"/>
                <a:ea typeface="+mn-ea"/>
                <a:cs typeface="+mn-cs"/>
              </a:rPr>
              <a:t>recognition of the inherent dignity and of the equal and inalienable rights of all members of the human family is the foundation of freedom, justice and peace in the world,  it is essential, if man is not to be compelled to have recourse, as a last resort, to rebellion against tyranny and oppression, that human rights should be protected by the rule of law,</a:t>
            </a:r>
          </a:p>
          <a:p>
            <a:r>
              <a:rPr lang="en-AU" sz="1200" b="0" i="0" kern="1200" dirty="0" smtClean="0">
                <a:solidFill>
                  <a:schemeClr val="tx1"/>
                </a:solidFill>
                <a:latin typeface="+mn-lt"/>
                <a:ea typeface="+mn-ea"/>
                <a:cs typeface="+mn-cs"/>
              </a:rPr>
              <a:t>ICCPR</a:t>
            </a:r>
            <a:r>
              <a:rPr lang="en-AU" sz="1200" b="0" i="0" kern="1200" baseline="0" dirty="0" smtClean="0">
                <a:solidFill>
                  <a:schemeClr val="tx1"/>
                </a:solidFill>
                <a:latin typeface="+mn-lt"/>
                <a:ea typeface="+mn-ea"/>
                <a:cs typeface="+mn-cs"/>
              </a:rPr>
              <a:t> (in force 1976; 174 parties; Australia ratified 1980) and ICESCR – (in force 1976; 160 parties; Australia ratified 1975)</a:t>
            </a:r>
          </a:p>
          <a:p>
            <a:r>
              <a:rPr lang="en-AU" sz="1200" b="0" i="0" kern="1200" baseline="0" dirty="0" smtClean="0">
                <a:solidFill>
                  <a:schemeClr val="tx1"/>
                </a:solidFill>
                <a:latin typeface="+mn-lt"/>
                <a:ea typeface="+mn-ea"/>
                <a:cs typeface="+mn-cs"/>
              </a:rPr>
              <a:t>Customary international law</a:t>
            </a:r>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Not made in an emergency.</a:t>
            </a:r>
            <a:r>
              <a:rPr lang="en-AU" baseline="0" dirty="0" smtClean="0"/>
              <a:t>  Copy mainly British laws BUT Britain has HRA and ECHR.  </a:t>
            </a:r>
            <a:endParaRPr lang="en-AU" baseline="0" dirty="0" smtClean="0"/>
          </a:p>
          <a:p>
            <a:endParaRPr lang="en-AU" baseline="0" dirty="0" smtClean="0"/>
          </a:p>
          <a:p>
            <a:r>
              <a:rPr lang="en-AU" baseline="0" dirty="0" smtClean="0"/>
              <a:t>Proportionality – Powers have lasted longer than both world wars; more people are killed in Australia by people they know at home that are killed by terrorists.  Is therefore the response proportionate</a:t>
            </a:r>
            <a:r>
              <a:rPr lang="en-AU" baseline="0" dirty="0" smtClean="0"/>
              <a:t>?</a:t>
            </a:r>
          </a:p>
          <a:p>
            <a:endParaRPr lang="en-AU"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AU" dirty="0" smtClean="0"/>
              <a:t>Not all rights are absolute </a:t>
            </a:r>
            <a:r>
              <a:rPr lang="en-AU" sz="1200" b="0" i="0" kern="1200" dirty="0" smtClean="0">
                <a:solidFill>
                  <a:schemeClr val="tx1"/>
                </a:solidFill>
                <a:latin typeface="+mn-lt"/>
                <a:ea typeface="+mn-ea"/>
                <a:cs typeface="+mn-cs"/>
              </a:rPr>
              <a:t>public emergency which threatens the life of the nation and the existence of which is officially proclaimed.</a:t>
            </a:r>
            <a:r>
              <a:rPr lang="en-AU" sz="1200" b="0" i="0" kern="1200" baseline="0" dirty="0" smtClean="0">
                <a:solidFill>
                  <a:schemeClr val="tx1"/>
                </a:solidFill>
                <a:latin typeface="+mn-lt"/>
                <a:ea typeface="+mn-ea"/>
                <a:cs typeface="+mn-cs"/>
              </a:rPr>
              <a:t>  Britain has done so.</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b="0" i="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b="0" i="0" kern="1200" baseline="0" dirty="0" smtClean="0">
                <a:solidFill>
                  <a:schemeClr val="tx1"/>
                </a:solidFill>
                <a:latin typeface="+mn-lt"/>
                <a:ea typeface="+mn-ea"/>
                <a:cs typeface="+mn-cs"/>
              </a:rPr>
              <a:t>Rights that are absolute: life, torture, slavery, retrospective guilt, recognition as a person before the law and </a:t>
            </a:r>
            <a:r>
              <a:rPr lang="en-AU" sz="1200" kern="1200" baseline="0" dirty="0" smtClean="0">
                <a:solidFill>
                  <a:schemeClr val="tx1"/>
                </a:solidFill>
                <a:latin typeface="+mn-lt"/>
                <a:ea typeface="+mn-ea"/>
                <a:cs typeface="+mn-cs"/>
              </a:rPr>
              <a:t>freedom of thought, conscience and religion (but can have Freedom to manifest one's religion or beliefs </a:t>
            </a:r>
            <a:r>
              <a:rPr lang="en-AU" sz="1200" kern="1200" baseline="0" dirty="0" err="1" smtClean="0">
                <a:solidFill>
                  <a:schemeClr val="tx1"/>
                </a:solidFill>
                <a:latin typeface="+mn-lt"/>
                <a:ea typeface="+mn-ea"/>
                <a:cs typeface="+mn-cs"/>
              </a:rPr>
              <a:t>restrictred</a:t>
            </a:r>
            <a:r>
              <a:rPr lang="en-AU" sz="1200" kern="1200" baseline="0" dirty="0" smtClean="0">
                <a:solidFill>
                  <a:schemeClr val="tx1"/>
                </a:solidFill>
                <a:latin typeface="+mn-lt"/>
                <a:ea typeface="+mn-ea"/>
                <a:cs typeface="+mn-cs"/>
              </a:rPr>
              <a:t> for </a:t>
            </a:r>
            <a:r>
              <a:rPr lang="en-AU" sz="1200" kern="1200" baseline="0" smtClean="0">
                <a:solidFill>
                  <a:schemeClr val="tx1"/>
                </a:solidFill>
                <a:latin typeface="+mn-lt"/>
                <a:ea typeface="+mn-ea"/>
                <a:cs typeface="+mn-cs"/>
              </a:rPr>
              <a:t>public safety).</a:t>
            </a:r>
            <a:endParaRPr lang="en-AU" dirty="0" smtClean="0"/>
          </a:p>
        </p:txBody>
      </p:sp>
      <p:sp>
        <p:nvSpPr>
          <p:cNvPr id="4" name="Slide Number Placeholder 3"/>
          <p:cNvSpPr>
            <a:spLocks noGrp="1"/>
          </p:cNvSpPr>
          <p:nvPr>
            <p:ph type="sldNum" sz="quarter" idx="10"/>
          </p:nvPr>
        </p:nvSpPr>
        <p:spPr/>
        <p:txBody>
          <a:bodyPr/>
          <a:lstStyle/>
          <a:p>
            <a:fld id="{C2F85815-5E79-41C3-9F6E-12F5E900AE34}" type="slidenum">
              <a:rPr lang="en-AU" smtClean="0"/>
              <a:pPr/>
              <a:t>4</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be imposed for up to 12 months and may be reissued repeatedly</a:t>
            </a:r>
            <a:endParaRPr lang="en-AU" dirty="0" smtClean="0"/>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restrictions to be placed on a person who has not been charged, tried or convicted of an offence of a magnitude only previously seen in relation to a convicted criminal</a:t>
            </a:r>
          </a:p>
          <a:p>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AFP’) officer may apply to a court for an interim control order at an </a:t>
            </a:r>
            <a:r>
              <a:rPr lang="en-AU" sz="1200" i="1" kern="1200" dirty="0" smtClean="0">
                <a:solidFill>
                  <a:schemeClr val="tx1"/>
                </a:solidFill>
                <a:latin typeface="+mn-lt"/>
                <a:ea typeface="+mn-ea"/>
                <a:cs typeface="+mn-cs"/>
              </a:rPr>
              <a:t>ex parte</a:t>
            </a:r>
            <a:r>
              <a:rPr lang="en-AU" sz="1200" kern="1200" dirty="0" smtClean="0">
                <a:solidFill>
                  <a:schemeClr val="tx1"/>
                </a:solidFill>
                <a:latin typeface="+mn-lt"/>
                <a:ea typeface="+mn-ea"/>
                <a:cs typeface="+mn-cs"/>
              </a:rPr>
              <a:t> hearing. </a:t>
            </a:r>
            <a:r>
              <a:rPr lang="en-AU" sz="1200" kern="1200" dirty="0" smtClean="0">
                <a:solidFill>
                  <a:schemeClr val="tx1"/>
                </a:solidFill>
                <a:latin typeface="+mn-lt"/>
                <a:ea typeface="+mn-ea"/>
                <a:cs typeface="+mn-cs"/>
              </a:rPr>
              <a:t>The </a:t>
            </a:r>
            <a:r>
              <a:rPr lang="en-AU" sz="1200" i="1" kern="1200" dirty="0" smtClean="0">
                <a:solidFill>
                  <a:schemeClr val="tx1"/>
                </a:solidFill>
                <a:latin typeface="+mn-lt"/>
                <a:ea typeface="+mn-ea"/>
                <a:cs typeface="+mn-cs"/>
              </a:rPr>
              <a:t>ex parte </a:t>
            </a:r>
            <a:r>
              <a:rPr lang="en-AU" sz="1200" kern="1200" dirty="0" smtClean="0">
                <a:solidFill>
                  <a:schemeClr val="tx1"/>
                </a:solidFill>
                <a:latin typeface="+mn-lt"/>
                <a:ea typeface="+mn-ea"/>
                <a:cs typeface="+mn-cs"/>
              </a:rPr>
              <a:t>nature of the hearing violates the right of the person to be tried in his or her presence and to be informed of the case against him or her</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The </a:t>
            </a:r>
            <a:r>
              <a:rPr lang="en-AU" sz="1200" i="1" kern="1200" dirty="0" smtClean="0">
                <a:solidFill>
                  <a:schemeClr val="tx1"/>
                </a:solidFill>
                <a:latin typeface="+mn-lt"/>
                <a:ea typeface="+mn-ea"/>
                <a:cs typeface="+mn-cs"/>
              </a:rPr>
              <a:t>inter partes</a:t>
            </a:r>
            <a:r>
              <a:rPr lang="en-AU" sz="1200" kern="1200" dirty="0" smtClean="0">
                <a:solidFill>
                  <a:schemeClr val="tx1"/>
                </a:solidFill>
                <a:latin typeface="+mn-lt"/>
                <a:ea typeface="+mn-ea"/>
                <a:cs typeface="+mn-cs"/>
              </a:rPr>
              <a:t> proceedings to confirm the order may also violate the right to a fair trial.  The person’s lawyer may obtain a copy of the order and nothing more.  The person is provided with basic information only such as a copy of the statement of facts and an explanation as to why each restriction is necessary. </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The </a:t>
            </a:r>
            <a:r>
              <a:rPr lang="en-AU" sz="1200" kern="1200" dirty="0" smtClean="0">
                <a:solidFill>
                  <a:schemeClr val="tx1"/>
                </a:solidFill>
                <a:latin typeface="+mn-lt"/>
                <a:ea typeface="+mn-ea"/>
                <a:cs typeface="+mn-cs"/>
              </a:rPr>
              <a:t>court </a:t>
            </a:r>
            <a:r>
              <a:rPr lang="en-AU" sz="1200" kern="1200" dirty="0" smtClean="0">
                <a:solidFill>
                  <a:schemeClr val="tx1"/>
                </a:solidFill>
                <a:latin typeface="+mn-lt"/>
                <a:ea typeface="+mn-ea"/>
                <a:cs typeface="+mn-cs"/>
              </a:rPr>
              <a:t>makes the orders if </a:t>
            </a:r>
            <a:r>
              <a:rPr lang="en-AU" sz="1200" kern="1200" dirty="0" smtClean="0">
                <a:solidFill>
                  <a:schemeClr val="tx1"/>
                </a:solidFill>
                <a:latin typeface="+mn-lt"/>
                <a:ea typeface="+mn-ea"/>
                <a:cs typeface="+mn-cs"/>
              </a:rPr>
              <a:t>satisfied on the </a:t>
            </a:r>
            <a:r>
              <a:rPr lang="en-AU" sz="1200" i="1" kern="1200" dirty="0" smtClean="0">
                <a:solidFill>
                  <a:schemeClr val="tx1"/>
                </a:solidFill>
                <a:latin typeface="+mn-lt"/>
                <a:ea typeface="+mn-ea"/>
                <a:cs typeface="+mn-cs"/>
              </a:rPr>
              <a:t>balance of probabilities</a:t>
            </a:r>
            <a:r>
              <a:rPr lang="en-AU" sz="1200" kern="1200" dirty="0" smtClean="0">
                <a:solidFill>
                  <a:schemeClr val="tx1"/>
                </a:solidFill>
                <a:latin typeface="+mn-lt"/>
                <a:ea typeface="+mn-ea"/>
                <a:cs typeface="+mn-cs"/>
              </a:rPr>
              <a:t> that making the order would substantially assist in preventing a terrorist act; or that the person has provided or received training from a listed terrorist organisation</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The </a:t>
            </a:r>
            <a:r>
              <a:rPr lang="en-AU" sz="1200" kern="1200" dirty="0" smtClean="0">
                <a:solidFill>
                  <a:schemeClr val="tx1"/>
                </a:solidFill>
                <a:latin typeface="+mn-lt"/>
                <a:ea typeface="+mn-ea"/>
                <a:cs typeface="+mn-cs"/>
              </a:rPr>
              <a:t>onus is on the person to prove that the order should be revoked</a:t>
            </a:r>
          </a:p>
          <a:p>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As a control order may be imposed on a person for receiving training from a terrorist organisation when that may not have been illegal at the time of the training, a person is effectively being punished retrospectively</a:t>
            </a:r>
          </a:p>
          <a:p>
            <a:endParaRPr lang="en-AU" dirty="0" smtClean="0"/>
          </a:p>
        </p:txBody>
      </p:sp>
      <p:sp>
        <p:nvSpPr>
          <p:cNvPr id="4" name="Slide Number Placeholder 3"/>
          <p:cNvSpPr>
            <a:spLocks noGrp="1"/>
          </p:cNvSpPr>
          <p:nvPr>
            <p:ph type="sldNum" sz="quarter" idx="10"/>
          </p:nvPr>
        </p:nvSpPr>
        <p:spPr/>
        <p:txBody>
          <a:bodyPr/>
          <a:lstStyle/>
          <a:p>
            <a:fld id="{C2F85815-5E79-41C3-9F6E-12F5E900AE34}" type="slidenum">
              <a:rPr lang="en-AU" smtClean="0"/>
              <a:pPr/>
              <a:t>5</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sz="1200" kern="1200" dirty="0" smtClean="0">
                <a:solidFill>
                  <a:schemeClr val="tx1"/>
                </a:solidFill>
                <a:latin typeface="+mn-lt"/>
                <a:ea typeface="+mn-ea"/>
                <a:cs typeface="+mn-cs"/>
              </a:rPr>
              <a:t>Division 105 of the Code institutes a regime of executive preventative detention.  The object of the Division is to prevent an imminent terrorist attack occurring or to preserve evidence relating to a terrorist attack.  The Code allows for a police officer to detain a person not because there is a reasonable suspicion that an offence has been committed but on the basis that there is a reasonable suspicion that certain acts may occur.  </a:t>
            </a:r>
          </a:p>
          <a:p>
            <a:endParaRPr lang="en-AU" dirty="0" smtClean="0"/>
          </a:p>
          <a:p>
            <a:r>
              <a:rPr lang="en-AU" dirty="0" smtClean="0"/>
              <a:t>AFP issues order</a:t>
            </a:r>
            <a:r>
              <a:rPr lang="en-AU" baseline="0" dirty="0" smtClean="0"/>
              <a:t> for first 24 hours then next 24 hours issued by judge or retired judge in personal capacity – never before a court.  No provision for inter partes hearing at any stage.</a:t>
            </a:r>
          </a:p>
          <a:p>
            <a:endParaRPr lang="en-AU" baseline="0" dirty="0" smtClean="0"/>
          </a:p>
          <a:p>
            <a:r>
              <a:rPr lang="en-AU" baseline="0" dirty="0" smtClean="0"/>
              <a:t>Can apply to federal court for review but </a:t>
            </a:r>
            <a:r>
              <a:rPr lang="en-AU" sz="1200" i="1" kern="1200" dirty="0" smtClean="0">
                <a:solidFill>
                  <a:schemeClr val="tx1"/>
                </a:solidFill>
                <a:latin typeface="+mn-lt"/>
                <a:ea typeface="+mn-ea"/>
                <a:cs typeface="+mn-cs"/>
              </a:rPr>
              <a:t>Administrative Decisions (Judicial Review) Act 1977</a:t>
            </a:r>
            <a:r>
              <a:rPr lang="en-AU" sz="1200" kern="1200" dirty="0" smtClean="0">
                <a:solidFill>
                  <a:schemeClr val="tx1"/>
                </a:solidFill>
                <a:latin typeface="+mn-lt"/>
                <a:ea typeface="+mn-ea"/>
                <a:cs typeface="+mn-cs"/>
              </a:rPr>
              <a:t>  is not available.  Limited to mandamus, prohibition  or injunction</a:t>
            </a:r>
            <a:r>
              <a:rPr lang="en-AU" sz="1200" kern="1200" baseline="0" dirty="0" smtClean="0">
                <a:solidFill>
                  <a:schemeClr val="tx1"/>
                </a:solidFill>
                <a:latin typeface="+mn-lt"/>
                <a:ea typeface="+mn-ea"/>
                <a:cs typeface="+mn-cs"/>
              </a:rPr>
              <a:t> or habeas corpus (narrow procedural grounds).</a:t>
            </a:r>
          </a:p>
          <a:p>
            <a:endParaRPr lang="en-AU" sz="1200" kern="1200" baseline="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prevents communication by adult detainees with family, housemates or work colleagues to the extent of advising them that he or she is “safe but is not able to be contacted for the time being.</a:t>
            </a:r>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6</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7</a:t>
            </a:fld>
            <a:endParaRPr lang="en-A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 that whilst s116 prevents the Commonwealth from enacting law that prohibits the doing of acts done in the practice of religion, it does not outlaw the Commonwealth imposing requirements on a person to do things which have nothing to do with religion even if those acts would be contrary to the person’s religious practice.  It has also been held that the free practice of religion is limited by the law, provided that the law does not discriminate against religion generally or conduct which is characteristically religious</a:t>
            </a:r>
            <a:r>
              <a:rPr lang="en-AU" dirty="0" smtClean="0"/>
              <a:t> </a:t>
            </a:r>
            <a:r>
              <a:rPr lang="en-AU" sz="1200" i="1" kern="1200" dirty="0" smtClean="0">
                <a:solidFill>
                  <a:schemeClr val="tx1"/>
                </a:solidFill>
                <a:latin typeface="+mn-lt"/>
                <a:ea typeface="+mn-ea"/>
                <a:cs typeface="+mn-cs"/>
              </a:rPr>
              <a:t>Krygier v Williams</a:t>
            </a:r>
            <a:r>
              <a:rPr lang="en-AU" sz="1200" kern="1200" dirty="0" smtClean="0">
                <a:solidFill>
                  <a:schemeClr val="tx1"/>
                </a:solidFill>
                <a:latin typeface="+mn-lt"/>
                <a:ea typeface="+mn-ea"/>
                <a:cs typeface="+mn-cs"/>
              </a:rPr>
              <a:t> (1912) 15 CLR 366, 369.</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AU" sz="1200" kern="1200" dirty="0" smtClean="0">
                <a:solidFill>
                  <a:schemeClr val="tx1"/>
                </a:solidFill>
                <a:latin typeface="+mn-lt"/>
                <a:ea typeface="+mn-ea"/>
                <a:cs typeface="+mn-cs"/>
              </a:rPr>
              <a:t>In </a:t>
            </a:r>
            <a:r>
              <a:rPr lang="en-AU" sz="1200" i="1" kern="1200" dirty="0" smtClean="0">
                <a:solidFill>
                  <a:schemeClr val="tx1"/>
                </a:solidFill>
                <a:latin typeface="+mn-lt"/>
                <a:ea typeface="+mn-ea"/>
                <a:cs typeface="+mn-cs"/>
              </a:rPr>
              <a:t>Thomas v Mowbray</a:t>
            </a:r>
            <a:r>
              <a:rPr lang="en-AU" sz="1200" kern="1200" dirty="0" smtClean="0">
                <a:solidFill>
                  <a:schemeClr val="tx1"/>
                </a:solidFill>
                <a:latin typeface="+mn-lt"/>
                <a:ea typeface="+mn-ea"/>
                <a:cs typeface="+mn-cs"/>
              </a:rPr>
              <a:t>, (‘</a:t>
            </a:r>
            <a:r>
              <a:rPr lang="en-AU" sz="1200" i="1" kern="1200" dirty="0" smtClean="0">
                <a:solidFill>
                  <a:schemeClr val="tx1"/>
                </a:solidFill>
                <a:latin typeface="+mn-lt"/>
                <a:ea typeface="+mn-ea"/>
                <a:cs typeface="+mn-cs"/>
              </a:rPr>
              <a:t>Thomas</a:t>
            </a:r>
            <a:r>
              <a:rPr lang="en-AU" sz="1200" kern="1200" dirty="0" smtClean="0">
                <a:solidFill>
                  <a:schemeClr val="tx1"/>
                </a:solidFill>
                <a:latin typeface="+mn-lt"/>
                <a:ea typeface="+mn-ea"/>
                <a:cs typeface="+mn-cs"/>
              </a:rPr>
              <a:t>’)</a:t>
            </a:r>
            <a:r>
              <a:rPr lang="en-AU" sz="1200" kern="1200" baseline="30000" dirty="0" smtClean="0">
                <a:solidFill>
                  <a:schemeClr val="tx1"/>
                </a:solidFill>
                <a:latin typeface="+mn-lt"/>
                <a:ea typeface="+mn-ea"/>
                <a:cs typeface="+mn-cs"/>
              </a:rPr>
              <a:t> </a:t>
            </a:r>
            <a:r>
              <a:rPr lang="en-AU" sz="1200" kern="1200" dirty="0" smtClean="0">
                <a:solidFill>
                  <a:schemeClr val="tx1"/>
                </a:solidFill>
                <a:latin typeface="+mn-lt"/>
                <a:ea typeface="+mn-ea"/>
                <a:cs typeface="+mn-cs"/>
              </a:rPr>
              <a:t>the plaintiff argued that Division 104 of the Code conferred non-judicial power on a federal court </a:t>
            </a:r>
            <a:r>
              <a:rPr lang="en-AU" sz="1200" i="1" kern="1200" dirty="0" smtClean="0">
                <a:solidFill>
                  <a:schemeClr val="tx1"/>
                </a:solidFill>
                <a:latin typeface="+mn-lt"/>
                <a:ea typeface="+mn-ea"/>
                <a:cs typeface="+mn-cs"/>
              </a:rPr>
              <a:t>Thomas v Mowbray</a:t>
            </a:r>
            <a:r>
              <a:rPr lang="en-AU" sz="1200" kern="1200" dirty="0" smtClean="0">
                <a:solidFill>
                  <a:schemeClr val="tx1"/>
                </a:solidFill>
                <a:latin typeface="+mn-lt"/>
                <a:ea typeface="+mn-ea"/>
                <a:cs typeface="+mn-cs"/>
              </a:rPr>
              <a:t> (2007) 237 ALR 194. The plaintiff argued that the power to deprive a person of liberty, not as an incident of past unlawful behaviour, but on the basis of future conduct, was inherently non-judicial. The High Court, by majority, upheld the constitutional validity of Division 104, stating that it did not breach Chapter III of the Constitution. Gleeson CJ held that bail and apprehended violence orders were examples of when the judiciary exercised power creating new rights and obligations restrictive of a person’s liberty.</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It has been commented that it is improbable that the preventative detention regime will be held to offend the separation of powers as the court would have to find that the power to make the orders is intrinsically an aspect of judicial power and should not be carried out by the executive.  The High Court has accepted indefinite detention by the executive in the context of migration law and is unlikely to be concerned with detention for 48 hours even in relation to persons entitled to be ‘at large’ in the community.  The majority of the High Court has also endorsed the practice of granting non-judicial functions to judicial officers acting in a personal capacity.</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8</a:t>
            </a:fld>
            <a:endParaRPr lang="en-A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a:t>
            </a:r>
            <a:r>
              <a:rPr lang="en-AU" sz="1200" kern="1200" dirty="0" smtClean="0">
                <a:solidFill>
                  <a:schemeClr val="tx1"/>
                </a:solidFill>
                <a:latin typeface="+mn-lt"/>
                <a:ea typeface="+mn-ea"/>
                <a:cs typeface="+mn-cs"/>
              </a:rPr>
              <a:t>courts do not impute to the legislature an intention to abrogate or curtail fundamental rights or freedoms unless such an intention is clearly manifested by unmistakeable and unambiguous language... even the most general words are taken to be ‘subject to the basic rights of the individual’”.</a:t>
            </a:r>
          </a:p>
          <a:p>
            <a:r>
              <a:rPr lang="en-AU" sz="1200" i="1" kern="1200" dirty="0" smtClean="0">
                <a:solidFill>
                  <a:schemeClr val="tx1"/>
                </a:solidFill>
                <a:latin typeface="+mn-lt"/>
                <a:ea typeface="+mn-ea"/>
                <a:cs typeface="+mn-cs"/>
              </a:rPr>
              <a:t>Plaintiff S157/2002 v Commonwealth</a:t>
            </a:r>
            <a:r>
              <a:rPr lang="en-AU" sz="1200" kern="1200" dirty="0" smtClean="0">
                <a:solidFill>
                  <a:schemeClr val="tx1"/>
                </a:solidFill>
                <a:latin typeface="+mn-lt"/>
                <a:ea typeface="+mn-ea"/>
                <a:cs typeface="+mn-cs"/>
              </a:rPr>
              <a:t> (2003) 211 CLR 476, [30] (Gleeson CJ).</a:t>
            </a:r>
          </a:p>
          <a:p>
            <a:endParaRPr lang="en-AU" dirty="0" smtClean="0"/>
          </a:p>
          <a:p>
            <a:r>
              <a:rPr lang="en-AU" dirty="0" smtClean="0"/>
              <a:t>No HRA or bill.</a:t>
            </a:r>
            <a:r>
              <a:rPr lang="en-AU" baseline="0" dirty="0" smtClean="0"/>
              <a:t>  Treaties influence development of common law but supreme parliament!</a:t>
            </a:r>
          </a:p>
          <a:p>
            <a:endParaRPr lang="en-AU" baseline="0" dirty="0" smtClean="0"/>
          </a:p>
          <a:p>
            <a:r>
              <a:rPr lang="en-AU" sz="1200" kern="1200" dirty="0" smtClean="0">
                <a:solidFill>
                  <a:schemeClr val="tx1"/>
                </a:solidFill>
                <a:latin typeface="+mn-lt"/>
                <a:ea typeface="+mn-ea"/>
                <a:cs typeface="+mn-cs"/>
              </a:rPr>
              <a:t>“Where a statute or subordinate legislation is ambiguous, the courts should favour that construction which accords with Australia’s obligations under a treaty or international convention to which Australia is a party  That positive statement is an adequate foundation for a legitimate expectation, absent statutory or executive indications to the contrary, that administrative decision-makers will act in conformity with the Convention</a:t>
            </a:r>
          </a:p>
          <a:p>
            <a:endParaRPr lang="en-AU" sz="1200" kern="1200" dirty="0" smtClean="0">
              <a:solidFill>
                <a:schemeClr val="tx1"/>
              </a:solidFill>
              <a:latin typeface="+mn-lt"/>
              <a:ea typeface="+mn-ea"/>
              <a:cs typeface="+mn-cs"/>
            </a:endParaRPr>
          </a:p>
          <a:p>
            <a:r>
              <a:rPr lang="en-AU" sz="1200" kern="1200" dirty="0" smtClean="0">
                <a:solidFill>
                  <a:schemeClr val="tx1"/>
                </a:solidFill>
                <a:latin typeface="+mn-lt"/>
                <a:ea typeface="+mn-ea"/>
                <a:cs typeface="+mn-cs"/>
              </a:rPr>
              <a:t>The expectation is also again subject to statutory or executive indications to the contrary.  Arguably the anti-terrorism legislation contains such indications, placing the protection of the community from a potential, unproven, terrorist threat above any considerations of the detainee’s human rights</a:t>
            </a:r>
            <a:endParaRPr lang="en-AU" dirty="0"/>
          </a:p>
        </p:txBody>
      </p:sp>
      <p:sp>
        <p:nvSpPr>
          <p:cNvPr id="4" name="Slide Number Placeholder 3"/>
          <p:cNvSpPr>
            <a:spLocks noGrp="1"/>
          </p:cNvSpPr>
          <p:nvPr>
            <p:ph type="sldNum" sz="quarter" idx="10"/>
          </p:nvPr>
        </p:nvSpPr>
        <p:spPr/>
        <p:txBody>
          <a:bodyPr/>
          <a:lstStyle/>
          <a:p>
            <a:fld id="{C2F85815-5E79-41C3-9F6E-12F5E900AE34}" type="slidenum">
              <a:rPr lang="en-AU" smtClean="0"/>
              <a:pPr/>
              <a:t>9</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16AD221-8233-4529-8A9E-5BCA64630548}" type="datetimeFigureOut">
              <a:rPr lang="en-AU" smtClean="0"/>
              <a:pPr/>
              <a:t>26/03/2012</a:t>
            </a:fld>
            <a:endParaRPr lang="en-AU"/>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AU"/>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8C2FB7B-B719-4474-B95E-DD885DF782B6}"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6AD221-8233-4529-8A9E-5BCA64630548}" type="datetimeFigureOut">
              <a:rPr lang="en-AU" smtClean="0"/>
              <a:pPr/>
              <a:t>26/03/2012</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8C2FB7B-B719-4474-B95E-DD885DF782B6}"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6AD221-8233-4529-8A9E-5BCA64630548}" type="datetimeFigureOut">
              <a:rPr lang="en-AU" smtClean="0"/>
              <a:pPr/>
              <a:t>26/03/2012</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8C2FB7B-B719-4474-B95E-DD885DF782B6}"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16AD221-8233-4529-8A9E-5BCA64630548}" type="datetimeFigureOut">
              <a:rPr lang="en-AU" smtClean="0"/>
              <a:pPr/>
              <a:t>26/03/2012</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8C2FB7B-B719-4474-B95E-DD885DF782B6}" type="slidenum">
              <a:rPr lang="en-AU" smtClean="0"/>
              <a:pPr/>
              <a:t>‹#›</a:t>
            </a:fld>
            <a:endParaRPr lang="en-AU"/>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16AD221-8233-4529-8A9E-5BCA64630548}" type="datetimeFigureOut">
              <a:rPr lang="en-AU" smtClean="0"/>
              <a:pPr/>
              <a:t>26/03/2012</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28C2FB7B-B719-4474-B95E-DD885DF782B6}" type="slidenum">
              <a:rPr lang="en-AU" smtClean="0"/>
              <a:pPr/>
              <a:t>‹#›</a:t>
            </a:fld>
            <a:endParaRPr lang="en-AU"/>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16AD221-8233-4529-8A9E-5BCA64630548}" type="datetimeFigureOut">
              <a:rPr lang="en-AU" smtClean="0"/>
              <a:pPr/>
              <a:t>26/03/2012</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28C2FB7B-B719-4474-B95E-DD885DF782B6}" type="slidenum">
              <a:rPr lang="en-AU" smtClean="0"/>
              <a:pPr/>
              <a:t>‹#›</a:t>
            </a:fld>
            <a:endParaRPr lang="en-AU"/>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16AD221-8233-4529-8A9E-5BCA64630548}" type="datetimeFigureOut">
              <a:rPr lang="en-AU" smtClean="0"/>
              <a:pPr/>
              <a:t>26/03/2012</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28C2FB7B-B719-4474-B95E-DD885DF782B6}"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16AD221-8233-4529-8A9E-5BCA64630548}" type="datetimeFigureOut">
              <a:rPr lang="en-AU" smtClean="0"/>
              <a:pPr/>
              <a:t>26/03/2012</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28C2FB7B-B719-4474-B95E-DD885DF782B6}" type="slidenum">
              <a:rPr lang="en-AU" smtClean="0"/>
              <a:pPr/>
              <a:t>‹#›</a:t>
            </a:fld>
            <a:endParaRPr lang="en-AU"/>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16AD221-8233-4529-8A9E-5BCA64630548}" type="datetimeFigureOut">
              <a:rPr lang="en-AU" smtClean="0"/>
              <a:pPr/>
              <a:t>26/03/2012</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28C2FB7B-B719-4474-B95E-DD885DF782B6}"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16AD221-8233-4529-8A9E-5BCA64630548}" type="datetimeFigureOut">
              <a:rPr lang="en-AU" smtClean="0"/>
              <a:pPr/>
              <a:t>26/03/2012</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28C2FB7B-B719-4474-B95E-DD885DF782B6}"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16AD221-8233-4529-8A9E-5BCA64630548}" type="datetimeFigureOut">
              <a:rPr lang="en-AU" smtClean="0"/>
              <a:pPr/>
              <a:t>26/03/2012</a:t>
            </a:fld>
            <a:endParaRPr lang="en-AU"/>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AU"/>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8C2FB7B-B719-4474-B95E-DD885DF782B6}" type="slidenum">
              <a:rPr lang="en-AU" smtClean="0"/>
              <a:pPr/>
              <a:t>‹#›</a:t>
            </a:fld>
            <a:endParaRPr lang="en-AU"/>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16AD221-8233-4529-8A9E-5BCA64630548}" type="datetimeFigureOut">
              <a:rPr lang="en-AU" smtClean="0"/>
              <a:pPr/>
              <a:t>26/03/2012</a:t>
            </a:fld>
            <a:endParaRPr lang="en-AU"/>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AU"/>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8C2FB7B-B719-4474-B95E-DD885DF782B6}"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985" r:id="rId1"/>
    <p:sldLayoutId id="2147483986" r:id="rId2"/>
    <p:sldLayoutId id="2147483987" r:id="rId3"/>
    <p:sldLayoutId id="2147483988" r:id="rId4"/>
    <p:sldLayoutId id="2147483989" r:id="rId5"/>
    <p:sldLayoutId id="2147483990" r:id="rId6"/>
    <p:sldLayoutId id="2147483991" r:id="rId7"/>
    <p:sldLayoutId id="2147483992" r:id="rId8"/>
    <p:sldLayoutId id="2147483993" r:id="rId9"/>
    <p:sldLayoutId id="2147483994" r:id="rId10"/>
    <p:sldLayoutId id="21474839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Human Rights in Australia</a:t>
            </a:r>
            <a:endParaRPr lang="en-AU" dirty="0"/>
          </a:p>
        </p:txBody>
      </p:sp>
      <p:sp>
        <p:nvSpPr>
          <p:cNvPr id="3" name="Subtitle 2"/>
          <p:cNvSpPr>
            <a:spLocks noGrp="1"/>
          </p:cNvSpPr>
          <p:nvPr>
            <p:ph type="subTitle" idx="1"/>
          </p:nvPr>
        </p:nvSpPr>
        <p:spPr/>
        <p:txBody>
          <a:bodyPr/>
          <a:lstStyle/>
          <a:p>
            <a:r>
              <a:rPr lang="en-AU" dirty="0" smtClean="0"/>
              <a:t>Anti-terrorism legislation</a:t>
            </a:r>
            <a:endParaRPr lang="en-AU" dirty="0"/>
          </a:p>
        </p:txBody>
      </p:sp>
      <p:pic>
        <p:nvPicPr>
          <p:cNvPr id="4" name="Picture 3" descr="alhr_logo.gif"/>
          <p:cNvPicPr>
            <a:picLocks noChangeAspect="1"/>
          </p:cNvPicPr>
          <p:nvPr/>
        </p:nvPicPr>
        <p:blipFill>
          <a:blip r:embed="rId3" cstate="print"/>
          <a:stretch>
            <a:fillRect/>
          </a:stretch>
        </p:blipFill>
        <p:spPr>
          <a:xfrm>
            <a:off x="323528" y="404664"/>
            <a:ext cx="2009775" cy="10572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AU" dirty="0" smtClean="0"/>
              <a:t>Power of inquiry</a:t>
            </a:r>
          </a:p>
          <a:p>
            <a:endParaRPr lang="en-AU" dirty="0" smtClean="0"/>
          </a:p>
          <a:p>
            <a:endParaRPr lang="en-AU" dirty="0" smtClean="0"/>
          </a:p>
          <a:p>
            <a:r>
              <a:rPr lang="en-AU" dirty="0" smtClean="0"/>
              <a:t>Restrictive definition of human rights</a:t>
            </a:r>
          </a:p>
          <a:p>
            <a:endParaRPr lang="en-AU" dirty="0" smtClean="0"/>
          </a:p>
          <a:p>
            <a:endParaRPr lang="en-AU" dirty="0" smtClean="0"/>
          </a:p>
          <a:p>
            <a:r>
              <a:rPr lang="en-AU" dirty="0" smtClean="0"/>
              <a:t>Limited ability to resolve complaints</a:t>
            </a:r>
            <a:endParaRPr lang="en-AU" dirty="0"/>
          </a:p>
        </p:txBody>
      </p:sp>
      <p:sp>
        <p:nvSpPr>
          <p:cNvPr id="3" name="Title 2"/>
          <p:cNvSpPr>
            <a:spLocks noGrp="1"/>
          </p:cNvSpPr>
          <p:nvPr>
            <p:ph type="title"/>
          </p:nvPr>
        </p:nvSpPr>
        <p:spPr/>
        <p:txBody>
          <a:bodyPr>
            <a:normAutofit fontScale="90000"/>
          </a:bodyPr>
          <a:lstStyle/>
          <a:p>
            <a:r>
              <a:rPr lang="en-AU" dirty="0" smtClean="0"/>
              <a:t>Australian Human Rights Commission</a:t>
            </a:r>
            <a:endParaRPr lang="en-AU" dirty="0"/>
          </a:p>
        </p:txBody>
      </p:sp>
      <p:pic>
        <p:nvPicPr>
          <p:cNvPr id="4" name="Picture 3" descr="alhr_logo.gif"/>
          <p:cNvPicPr>
            <a:picLocks noChangeAspect="1"/>
          </p:cNvPicPr>
          <p:nvPr/>
        </p:nvPicPr>
        <p:blipFill>
          <a:blip r:embed="rId3" cstate="print"/>
          <a:stretch>
            <a:fillRect/>
          </a:stretch>
        </p:blipFill>
        <p:spPr>
          <a:xfrm>
            <a:off x="6876256" y="5517232"/>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AU" dirty="0" smtClean="0"/>
              <a:t>Independent National Security Legislation Monitor</a:t>
            </a:r>
          </a:p>
          <a:p>
            <a:endParaRPr lang="en-AU" dirty="0" smtClean="0"/>
          </a:p>
          <a:p>
            <a:r>
              <a:rPr lang="en-AU" dirty="0" smtClean="0"/>
              <a:t>Human Rights Framework</a:t>
            </a:r>
          </a:p>
          <a:p>
            <a:endParaRPr lang="en-AU" dirty="0" smtClean="0"/>
          </a:p>
          <a:p>
            <a:r>
              <a:rPr lang="en-AU" dirty="0" smtClean="0"/>
              <a:t>Human rights committee</a:t>
            </a:r>
          </a:p>
        </p:txBody>
      </p:sp>
      <p:sp>
        <p:nvSpPr>
          <p:cNvPr id="3" name="Title 2"/>
          <p:cNvSpPr>
            <a:spLocks noGrp="1"/>
          </p:cNvSpPr>
          <p:nvPr>
            <p:ph type="title"/>
          </p:nvPr>
        </p:nvSpPr>
        <p:spPr/>
        <p:txBody>
          <a:bodyPr/>
          <a:lstStyle/>
          <a:p>
            <a:r>
              <a:rPr lang="en-AU" dirty="0" smtClean="0"/>
              <a:t>Other protections</a:t>
            </a:r>
            <a:endParaRPr lang="en-AU" dirty="0"/>
          </a:p>
        </p:txBody>
      </p:sp>
      <p:pic>
        <p:nvPicPr>
          <p:cNvPr id="4" name="Picture 3" descr="alhr_logo.gif"/>
          <p:cNvPicPr>
            <a:picLocks noChangeAspect="1"/>
          </p:cNvPicPr>
          <p:nvPr/>
        </p:nvPicPr>
        <p:blipFill>
          <a:blip r:embed="rId3" cstate="print"/>
          <a:stretch>
            <a:fillRect/>
          </a:stretch>
        </p:blipFill>
        <p:spPr>
          <a:xfrm>
            <a:off x="6804248" y="5517232"/>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Thank you</a:t>
            </a:r>
            <a:endParaRPr lang="en-AU" dirty="0"/>
          </a:p>
        </p:txBody>
      </p:sp>
      <p:sp>
        <p:nvSpPr>
          <p:cNvPr id="3" name="Subtitle 2"/>
          <p:cNvSpPr>
            <a:spLocks noGrp="1"/>
          </p:cNvSpPr>
          <p:nvPr>
            <p:ph type="subTitle" idx="1"/>
          </p:nvPr>
        </p:nvSpPr>
        <p:spPr/>
        <p:txBody>
          <a:bodyPr/>
          <a:lstStyle/>
          <a:p>
            <a:r>
              <a:rPr lang="en-AU" dirty="0" smtClean="0"/>
              <a:t>Questions?</a:t>
            </a:r>
            <a:endParaRPr lang="en-AU" dirty="0"/>
          </a:p>
        </p:txBody>
      </p:sp>
      <p:pic>
        <p:nvPicPr>
          <p:cNvPr id="4" name="Picture 3" descr="alhr_logo.gif"/>
          <p:cNvPicPr>
            <a:picLocks noChangeAspect="1"/>
          </p:cNvPicPr>
          <p:nvPr/>
        </p:nvPicPr>
        <p:blipFill>
          <a:blip r:embed="rId3" cstate="print"/>
          <a:stretch>
            <a:fillRect/>
          </a:stretch>
        </p:blipFill>
        <p:spPr>
          <a:xfrm>
            <a:off x="323528" y="404664"/>
            <a:ext cx="2009775" cy="10572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AU" dirty="0" smtClean="0"/>
              <a:t>What are human rights</a:t>
            </a:r>
          </a:p>
          <a:p>
            <a:endParaRPr lang="en-AU" dirty="0" smtClean="0"/>
          </a:p>
          <a:p>
            <a:endParaRPr lang="en-AU" dirty="0" smtClean="0"/>
          </a:p>
          <a:p>
            <a:r>
              <a:rPr lang="en-AU" dirty="0" smtClean="0"/>
              <a:t>Anti-terrorism legislation</a:t>
            </a:r>
          </a:p>
          <a:p>
            <a:endParaRPr lang="en-AU" dirty="0" smtClean="0"/>
          </a:p>
          <a:p>
            <a:endParaRPr lang="en-AU" dirty="0" smtClean="0"/>
          </a:p>
          <a:p>
            <a:r>
              <a:rPr lang="en-AU" dirty="0" smtClean="0"/>
              <a:t>Human rights protection in Australia</a:t>
            </a:r>
          </a:p>
          <a:p>
            <a:endParaRPr lang="en-AU" dirty="0"/>
          </a:p>
        </p:txBody>
      </p:sp>
      <p:sp>
        <p:nvSpPr>
          <p:cNvPr id="3" name="Title 2"/>
          <p:cNvSpPr>
            <a:spLocks noGrp="1"/>
          </p:cNvSpPr>
          <p:nvPr>
            <p:ph type="title"/>
          </p:nvPr>
        </p:nvSpPr>
        <p:spPr/>
        <p:txBody>
          <a:bodyPr/>
          <a:lstStyle/>
          <a:p>
            <a:r>
              <a:rPr lang="en-AU" dirty="0" smtClean="0"/>
              <a:t>Outline</a:t>
            </a:r>
            <a:endParaRPr lang="en-AU" dirty="0"/>
          </a:p>
        </p:txBody>
      </p:sp>
      <p:pic>
        <p:nvPicPr>
          <p:cNvPr id="4" name="Picture 3" descr="alhr_logo.gif"/>
          <p:cNvPicPr>
            <a:picLocks noChangeAspect="1"/>
          </p:cNvPicPr>
          <p:nvPr/>
        </p:nvPicPr>
        <p:blipFill>
          <a:blip r:embed="rId3" cstate="print"/>
          <a:stretch>
            <a:fillRect/>
          </a:stretch>
        </p:blipFill>
        <p:spPr>
          <a:xfrm>
            <a:off x="6876256" y="5589240"/>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lstStyle/>
          <a:p>
            <a:r>
              <a:rPr lang="en-AU" dirty="0" smtClean="0"/>
              <a:t>Pre WWII</a:t>
            </a:r>
          </a:p>
          <a:p>
            <a:endParaRPr lang="en-AU" dirty="0" smtClean="0"/>
          </a:p>
          <a:p>
            <a:r>
              <a:rPr lang="en-AU" dirty="0" smtClean="0"/>
              <a:t>The Universal Declaration of Human Rights</a:t>
            </a:r>
          </a:p>
          <a:p>
            <a:endParaRPr lang="en-AU" dirty="0" smtClean="0"/>
          </a:p>
          <a:p>
            <a:r>
              <a:rPr lang="en-AU" dirty="0" smtClean="0"/>
              <a:t>The International Covenant on Civil and Political Rights</a:t>
            </a:r>
          </a:p>
          <a:p>
            <a:endParaRPr lang="en-AU" dirty="0" smtClean="0"/>
          </a:p>
          <a:p>
            <a:r>
              <a:rPr lang="en-AU" dirty="0" smtClean="0"/>
              <a:t>International Covenant on Economic Social and Cultural Rights</a:t>
            </a:r>
            <a:endParaRPr lang="en-AU" dirty="0"/>
          </a:p>
        </p:txBody>
      </p:sp>
      <p:sp>
        <p:nvSpPr>
          <p:cNvPr id="2" name="Title 1"/>
          <p:cNvSpPr>
            <a:spLocks noGrp="1"/>
          </p:cNvSpPr>
          <p:nvPr>
            <p:ph type="title"/>
          </p:nvPr>
        </p:nvSpPr>
        <p:spPr/>
        <p:txBody>
          <a:bodyPr/>
          <a:lstStyle/>
          <a:p>
            <a:r>
              <a:rPr lang="en-AU" smtClean="0"/>
              <a:t>What are human rights?</a:t>
            </a:r>
            <a:endParaRPr lang="en-AU" dirty="0"/>
          </a:p>
        </p:txBody>
      </p:sp>
      <p:pic>
        <p:nvPicPr>
          <p:cNvPr id="4" name="Picture 3" descr="alhr_logo.gif"/>
          <p:cNvPicPr>
            <a:picLocks noChangeAspect="1"/>
          </p:cNvPicPr>
          <p:nvPr/>
        </p:nvPicPr>
        <p:blipFill>
          <a:blip r:embed="rId3" cstate="print"/>
          <a:stretch>
            <a:fillRect/>
          </a:stretch>
        </p:blipFill>
        <p:spPr>
          <a:xfrm>
            <a:off x="6804248" y="5517232"/>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AU" dirty="0" smtClean="0"/>
              <a:t>Over 50 pieces of legislation since 9/11</a:t>
            </a:r>
          </a:p>
          <a:p>
            <a:endParaRPr lang="en-AU" dirty="0" smtClean="0"/>
          </a:p>
          <a:p>
            <a:r>
              <a:rPr lang="en-AU" dirty="0" smtClean="0"/>
              <a:t>Divisions 104 and 105 of the </a:t>
            </a:r>
            <a:r>
              <a:rPr lang="en-AU" i="1" dirty="0" smtClean="0"/>
              <a:t>Criminal Code</a:t>
            </a:r>
          </a:p>
          <a:p>
            <a:endParaRPr lang="en-AU" i="1" dirty="0" smtClean="0"/>
          </a:p>
          <a:p>
            <a:r>
              <a:rPr lang="en-AU" dirty="0" smtClean="0"/>
              <a:t>Control orders</a:t>
            </a:r>
          </a:p>
          <a:p>
            <a:endParaRPr lang="en-AU" dirty="0" smtClean="0"/>
          </a:p>
          <a:p>
            <a:r>
              <a:rPr lang="en-AU" dirty="0" smtClean="0"/>
              <a:t>Preventative detention</a:t>
            </a:r>
            <a:endParaRPr lang="en-AU" dirty="0"/>
          </a:p>
        </p:txBody>
      </p:sp>
      <p:sp>
        <p:nvSpPr>
          <p:cNvPr id="3" name="Title 2"/>
          <p:cNvSpPr>
            <a:spLocks noGrp="1"/>
          </p:cNvSpPr>
          <p:nvPr>
            <p:ph type="title"/>
          </p:nvPr>
        </p:nvSpPr>
        <p:spPr/>
        <p:txBody>
          <a:bodyPr/>
          <a:lstStyle/>
          <a:p>
            <a:r>
              <a:rPr lang="en-AU" dirty="0" smtClean="0"/>
              <a:t>Anti-terrorism legislation</a:t>
            </a:r>
            <a:endParaRPr lang="en-AU" dirty="0"/>
          </a:p>
        </p:txBody>
      </p:sp>
      <p:pic>
        <p:nvPicPr>
          <p:cNvPr id="4" name="Picture 3" descr="alhr_logo.gif"/>
          <p:cNvPicPr>
            <a:picLocks noChangeAspect="1"/>
          </p:cNvPicPr>
          <p:nvPr/>
        </p:nvPicPr>
        <p:blipFill>
          <a:blip r:embed="rId3" cstate="print"/>
          <a:stretch>
            <a:fillRect/>
          </a:stretch>
        </p:blipFill>
        <p:spPr>
          <a:xfrm>
            <a:off x="6804248" y="5517232"/>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Control orders</a:t>
            </a:r>
            <a:endParaRPr lang="en-AU" dirty="0"/>
          </a:p>
        </p:txBody>
      </p:sp>
      <p:sp>
        <p:nvSpPr>
          <p:cNvPr id="4" name="Text Placeholder 3"/>
          <p:cNvSpPr>
            <a:spLocks noGrp="1"/>
          </p:cNvSpPr>
          <p:nvPr>
            <p:ph type="body" idx="1"/>
          </p:nvPr>
        </p:nvSpPr>
        <p:spPr/>
        <p:txBody>
          <a:bodyPr/>
          <a:lstStyle/>
          <a:p>
            <a:r>
              <a:rPr lang="en-AU" dirty="0" smtClean="0"/>
              <a:t>Restrictions imposed</a:t>
            </a:r>
            <a:endParaRPr lang="en-AU" dirty="0"/>
          </a:p>
        </p:txBody>
      </p:sp>
      <p:sp>
        <p:nvSpPr>
          <p:cNvPr id="6" name="Text Placeholder 5"/>
          <p:cNvSpPr>
            <a:spLocks noGrp="1"/>
          </p:cNvSpPr>
          <p:nvPr>
            <p:ph type="body" sz="half" idx="3"/>
          </p:nvPr>
        </p:nvSpPr>
        <p:spPr/>
        <p:txBody>
          <a:bodyPr/>
          <a:lstStyle/>
          <a:p>
            <a:r>
              <a:rPr lang="en-AU" dirty="0" smtClean="0"/>
              <a:t>Human rights violated</a:t>
            </a:r>
            <a:endParaRPr lang="en-AU" dirty="0"/>
          </a:p>
        </p:txBody>
      </p:sp>
      <p:sp>
        <p:nvSpPr>
          <p:cNvPr id="5" name="Content Placeholder 4"/>
          <p:cNvSpPr>
            <a:spLocks noGrp="1"/>
          </p:cNvSpPr>
          <p:nvPr>
            <p:ph sz="quarter" idx="2"/>
          </p:nvPr>
        </p:nvSpPr>
        <p:spPr/>
        <p:txBody>
          <a:bodyPr>
            <a:normAutofit fontScale="47500" lnSpcReduction="20000"/>
          </a:bodyPr>
          <a:lstStyle/>
          <a:p>
            <a:r>
              <a:rPr lang="en-AU" dirty="0" smtClean="0"/>
              <a:t>being at specified areas or places;</a:t>
            </a:r>
          </a:p>
          <a:p>
            <a:r>
              <a:rPr lang="en-AU" dirty="0" smtClean="0"/>
              <a:t>leaving Australia;</a:t>
            </a:r>
          </a:p>
          <a:p>
            <a:r>
              <a:rPr lang="en-AU" dirty="0" smtClean="0"/>
              <a:t>remain at specified premises between specified times;</a:t>
            </a:r>
          </a:p>
          <a:p>
            <a:r>
              <a:rPr lang="en-AU" dirty="0" smtClean="0"/>
              <a:t>wear a tracking device;</a:t>
            </a:r>
          </a:p>
          <a:p>
            <a:r>
              <a:rPr lang="en-AU" dirty="0" smtClean="0"/>
              <a:t>Prohibition or restriction on communicating or associating with specified individuals;</a:t>
            </a:r>
          </a:p>
          <a:p>
            <a:r>
              <a:rPr lang="en-AU" dirty="0" smtClean="0"/>
              <a:t>prohibition or restriction on accessing or using specified forms of telecommunication or other technology;</a:t>
            </a:r>
          </a:p>
          <a:p>
            <a:r>
              <a:rPr lang="en-AU" dirty="0" smtClean="0"/>
              <a:t>prohibition or restriction on possessing or using specified articles or substances;</a:t>
            </a:r>
          </a:p>
          <a:p>
            <a:r>
              <a:rPr lang="en-AU" dirty="0" smtClean="0"/>
              <a:t>prohibition or restriction on the person carrying out specified activities (including work or occupation);</a:t>
            </a:r>
          </a:p>
          <a:p>
            <a:r>
              <a:rPr lang="en-AU" dirty="0" smtClean="0"/>
              <a:t>report to specified persons at specified times and places;</a:t>
            </a:r>
          </a:p>
          <a:p>
            <a:r>
              <a:rPr lang="en-AU" dirty="0" smtClean="0"/>
              <a:t>allow himself or herself to be photographed;</a:t>
            </a:r>
          </a:p>
          <a:p>
            <a:r>
              <a:rPr lang="en-AU" dirty="0" smtClean="0"/>
              <a:t>allow impressions of his or her fingerprints to be taken;</a:t>
            </a:r>
          </a:p>
          <a:p>
            <a:r>
              <a:rPr lang="en-AU" dirty="0" smtClean="0"/>
              <a:t>participate in specified counselling or education.</a:t>
            </a:r>
          </a:p>
          <a:p>
            <a:endParaRPr lang="en-AU" dirty="0"/>
          </a:p>
        </p:txBody>
      </p:sp>
      <p:sp>
        <p:nvSpPr>
          <p:cNvPr id="7" name="Content Placeholder 6"/>
          <p:cNvSpPr>
            <a:spLocks noGrp="1"/>
          </p:cNvSpPr>
          <p:nvPr>
            <p:ph sz="quarter" idx="4"/>
          </p:nvPr>
        </p:nvSpPr>
        <p:spPr/>
        <p:txBody>
          <a:bodyPr>
            <a:normAutofit/>
          </a:bodyPr>
          <a:lstStyle/>
          <a:p>
            <a:pPr lvl="0"/>
            <a:r>
              <a:rPr lang="en-AU" dirty="0" smtClean="0"/>
              <a:t>Freedom of movement</a:t>
            </a:r>
          </a:p>
          <a:p>
            <a:pPr lvl="0"/>
            <a:r>
              <a:rPr lang="en-AU" dirty="0" smtClean="0"/>
              <a:t>Right to liberty</a:t>
            </a:r>
          </a:p>
          <a:p>
            <a:pPr lvl="0"/>
            <a:r>
              <a:rPr lang="en-AU" dirty="0" smtClean="0"/>
              <a:t>Right to privacy and family life</a:t>
            </a:r>
          </a:p>
          <a:p>
            <a:pPr lvl="0"/>
            <a:r>
              <a:rPr lang="en-AU" dirty="0" smtClean="0"/>
              <a:t>Freedom of association</a:t>
            </a:r>
          </a:p>
          <a:p>
            <a:pPr lvl="0"/>
            <a:r>
              <a:rPr lang="en-AU" dirty="0" smtClean="0"/>
              <a:t>Freedom of speech</a:t>
            </a:r>
          </a:p>
          <a:p>
            <a:pPr lvl="0"/>
            <a:r>
              <a:rPr lang="en-AU" dirty="0" smtClean="0"/>
              <a:t>Right to work</a:t>
            </a:r>
          </a:p>
          <a:p>
            <a:pPr lvl="0"/>
            <a:r>
              <a:rPr lang="en-AU" dirty="0" smtClean="0"/>
              <a:t>Freedom to practise religion</a:t>
            </a:r>
          </a:p>
          <a:p>
            <a:endParaRPr lang="en-AU" dirty="0" smtClean="0"/>
          </a:p>
          <a:p>
            <a:endParaRPr lang="en-AU" dirty="0"/>
          </a:p>
        </p:txBody>
      </p:sp>
      <p:pic>
        <p:nvPicPr>
          <p:cNvPr id="8" name="Picture 7" descr="alhr_logo.gif"/>
          <p:cNvPicPr>
            <a:picLocks noChangeAspect="1"/>
          </p:cNvPicPr>
          <p:nvPr/>
        </p:nvPicPr>
        <p:blipFill>
          <a:blip r:embed="rId3" cstate="print"/>
          <a:stretch>
            <a:fillRect/>
          </a:stretch>
        </p:blipFill>
        <p:spPr>
          <a:xfrm>
            <a:off x="6948264" y="260648"/>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2000"/>
                                        <p:tgtEl>
                                          <p:spTgt spid="4">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
                                            <p:txEl>
                                              <p:pRg st="0" end="0"/>
                                            </p:txEl>
                                          </p:spTgt>
                                        </p:tgtEl>
                                        <p:attrNameLst>
                                          <p:attrName>style.visibility</p:attrName>
                                        </p:attrNameLst>
                                      </p:cBhvr>
                                      <p:to>
                                        <p:strVal val="visible"/>
                                      </p:to>
                                    </p:set>
                                    <p:animEffect transition="in" filter="fade">
                                      <p:cBhvr>
                                        <p:cTn id="10" dur="2000"/>
                                        <p:tgtEl>
                                          <p:spTgt spid="4">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animEffect transition="in" filter="wipe(down)">
                                      <p:cBhvr>
                                        <p:cTn id="15" dur="500"/>
                                        <p:tgtEl>
                                          <p:spTgt spid="5">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5">
                                            <p:txEl>
                                              <p:pRg st="1" end="1"/>
                                            </p:txEl>
                                          </p:spTgt>
                                        </p:tgtEl>
                                        <p:attrNameLst>
                                          <p:attrName>style.visibility</p:attrName>
                                        </p:attrNameLst>
                                      </p:cBhvr>
                                      <p:to>
                                        <p:strVal val="visible"/>
                                      </p:to>
                                    </p:set>
                                    <p:animEffect transition="in" filter="wipe(down)">
                                      <p:cBhvr>
                                        <p:cTn id="18" dur="500"/>
                                        <p:tgtEl>
                                          <p:spTgt spid="5">
                                            <p:txEl>
                                              <p:pRg st="1" end="1"/>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5">
                                            <p:txEl>
                                              <p:pRg st="2" end="2"/>
                                            </p:txEl>
                                          </p:spTgt>
                                        </p:tgtEl>
                                        <p:attrNameLst>
                                          <p:attrName>style.visibility</p:attrName>
                                        </p:attrNameLst>
                                      </p:cBhvr>
                                      <p:to>
                                        <p:strVal val="visible"/>
                                      </p:to>
                                    </p:set>
                                    <p:animEffect transition="in" filter="wipe(down)">
                                      <p:cBhvr>
                                        <p:cTn id="21" dur="500"/>
                                        <p:tgtEl>
                                          <p:spTgt spid="5">
                                            <p:txEl>
                                              <p:pRg st="2" end="2"/>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5">
                                            <p:txEl>
                                              <p:pRg st="3" end="3"/>
                                            </p:txEl>
                                          </p:spTgt>
                                        </p:tgtEl>
                                        <p:attrNameLst>
                                          <p:attrName>style.visibility</p:attrName>
                                        </p:attrNameLst>
                                      </p:cBhvr>
                                      <p:to>
                                        <p:strVal val="visible"/>
                                      </p:to>
                                    </p:set>
                                    <p:animEffect transition="in" filter="wipe(down)">
                                      <p:cBhvr>
                                        <p:cTn id="24" dur="500"/>
                                        <p:tgtEl>
                                          <p:spTgt spid="5">
                                            <p:txEl>
                                              <p:pRg st="3" end="3"/>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wipe(down)">
                                      <p:cBhvr>
                                        <p:cTn id="27" dur="500"/>
                                        <p:tgtEl>
                                          <p:spTgt spid="5">
                                            <p:txEl>
                                              <p:pRg st="4" end="4"/>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5">
                                            <p:txEl>
                                              <p:pRg st="5" end="5"/>
                                            </p:txEl>
                                          </p:spTgt>
                                        </p:tgtEl>
                                        <p:attrNameLst>
                                          <p:attrName>style.visibility</p:attrName>
                                        </p:attrNameLst>
                                      </p:cBhvr>
                                      <p:to>
                                        <p:strVal val="visible"/>
                                      </p:to>
                                    </p:set>
                                    <p:animEffect transition="in" filter="wipe(down)">
                                      <p:cBhvr>
                                        <p:cTn id="30" dur="500"/>
                                        <p:tgtEl>
                                          <p:spTgt spid="5">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Effect transition="in" filter="wipe(down)">
                                      <p:cBhvr>
                                        <p:cTn id="33" dur="500"/>
                                        <p:tgtEl>
                                          <p:spTgt spid="5">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5">
                                            <p:txEl>
                                              <p:pRg st="7" end="7"/>
                                            </p:txEl>
                                          </p:spTgt>
                                        </p:tgtEl>
                                        <p:attrNameLst>
                                          <p:attrName>style.visibility</p:attrName>
                                        </p:attrNameLst>
                                      </p:cBhvr>
                                      <p:to>
                                        <p:strVal val="visible"/>
                                      </p:to>
                                    </p:set>
                                    <p:animEffect transition="in" filter="wipe(down)">
                                      <p:cBhvr>
                                        <p:cTn id="36" dur="500"/>
                                        <p:tgtEl>
                                          <p:spTgt spid="5">
                                            <p:txEl>
                                              <p:pRg st="7" end="7"/>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animEffect transition="in" filter="wipe(down)">
                                      <p:cBhvr>
                                        <p:cTn id="39" dur="500"/>
                                        <p:tgtEl>
                                          <p:spTgt spid="5">
                                            <p:txEl>
                                              <p:pRg st="8" end="8"/>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5">
                                            <p:txEl>
                                              <p:pRg st="9" end="9"/>
                                            </p:txEl>
                                          </p:spTgt>
                                        </p:tgtEl>
                                        <p:attrNameLst>
                                          <p:attrName>style.visibility</p:attrName>
                                        </p:attrNameLst>
                                      </p:cBhvr>
                                      <p:to>
                                        <p:strVal val="visible"/>
                                      </p:to>
                                    </p:set>
                                    <p:animEffect transition="in" filter="wipe(down)">
                                      <p:cBhvr>
                                        <p:cTn id="42" dur="500"/>
                                        <p:tgtEl>
                                          <p:spTgt spid="5">
                                            <p:txEl>
                                              <p:pRg st="9" end="9"/>
                                            </p:txEl>
                                          </p:spTgt>
                                        </p:tgtEl>
                                      </p:cBhvr>
                                    </p:animEffect>
                                  </p:childTnLst>
                                </p:cTn>
                              </p:par>
                              <p:par>
                                <p:cTn id="43" presetID="22" presetClass="entr" presetSubtype="4" fill="hold" grpId="0" nodeType="withEffect">
                                  <p:stCondLst>
                                    <p:cond delay="0"/>
                                  </p:stCondLst>
                                  <p:childTnLst>
                                    <p:set>
                                      <p:cBhvr>
                                        <p:cTn id="44" dur="1" fill="hold">
                                          <p:stCondLst>
                                            <p:cond delay="0"/>
                                          </p:stCondLst>
                                        </p:cTn>
                                        <p:tgtEl>
                                          <p:spTgt spid="5">
                                            <p:txEl>
                                              <p:pRg st="10" end="10"/>
                                            </p:txEl>
                                          </p:spTgt>
                                        </p:tgtEl>
                                        <p:attrNameLst>
                                          <p:attrName>style.visibility</p:attrName>
                                        </p:attrNameLst>
                                      </p:cBhvr>
                                      <p:to>
                                        <p:strVal val="visible"/>
                                      </p:to>
                                    </p:set>
                                    <p:animEffect transition="in" filter="wipe(down)">
                                      <p:cBhvr>
                                        <p:cTn id="45" dur="500"/>
                                        <p:tgtEl>
                                          <p:spTgt spid="5">
                                            <p:txEl>
                                              <p:pRg st="10" end="10"/>
                                            </p:txEl>
                                          </p:spTgt>
                                        </p:tgtEl>
                                      </p:cBhvr>
                                    </p:animEffect>
                                  </p:childTnLst>
                                </p:cTn>
                              </p:par>
                              <p:par>
                                <p:cTn id="46" presetID="22" presetClass="entr" presetSubtype="4" fill="hold" grpId="0" nodeType="withEffect">
                                  <p:stCondLst>
                                    <p:cond delay="0"/>
                                  </p:stCondLst>
                                  <p:childTnLst>
                                    <p:set>
                                      <p:cBhvr>
                                        <p:cTn id="47" dur="1" fill="hold">
                                          <p:stCondLst>
                                            <p:cond delay="0"/>
                                          </p:stCondLst>
                                        </p:cTn>
                                        <p:tgtEl>
                                          <p:spTgt spid="5">
                                            <p:txEl>
                                              <p:pRg st="11" end="11"/>
                                            </p:txEl>
                                          </p:spTgt>
                                        </p:tgtEl>
                                        <p:attrNameLst>
                                          <p:attrName>style.visibility</p:attrName>
                                        </p:attrNameLst>
                                      </p:cBhvr>
                                      <p:to>
                                        <p:strVal val="visible"/>
                                      </p:to>
                                    </p:set>
                                    <p:animEffect transition="in" filter="wipe(down)">
                                      <p:cBhvr>
                                        <p:cTn id="48" dur="500"/>
                                        <p:tgtEl>
                                          <p:spTgt spid="5">
                                            <p:txEl>
                                              <p:pRg st="11" end="11"/>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grpId="0" nodeType="clickEffect">
                                  <p:stCondLst>
                                    <p:cond delay="0"/>
                                  </p:stCondLst>
                                  <p:childTnLst>
                                    <p:set>
                                      <p:cBhvr>
                                        <p:cTn id="52" dur="1" fill="hold">
                                          <p:stCondLst>
                                            <p:cond delay="0"/>
                                          </p:stCondLst>
                                        </p:cTn>
                                        <p:tgtEl>
                                          <p:spTgt spid="6">
                                            <p:bg/>
                                          </p:spTgt>
                                        </p:tgtEl>
                                        <p:attrNameLst>
                                          <p:attrName>style.visibility</p:attrName>
                                        </p:attrNameLst>
                                      </p:cBhvr>
                                      <p:to>
                                        <p:strVal val="visible"/>
                                      </p:to>
                                    </p:set>
                                    <p:anim calcmode="lin" valueType="num">
                                      <p:cBhvr additive="base">
                                        <p:cTn id="53" dur="500" fill="hold"/>
                                        <p:tgtEl>
                                          <p:spTgt spid="6">
                                            <p:bg/>
                                          </p:spTgt>
                                        </p:tgtEl>
                                        <p:attrNameLst>
                                          <p:attrName>ppt_x</p:attrName>
                                        </p:attrNameLst>
                                      </p:cBhvr>
                                      <p:tavLst>
                                        <p:tav tm="0">
                                          <p:val>
                                            <p:strVal val="#ppt_x"/>
                                          </p:val>
                                        </p:tav>
                                        <p:tav tm="100000">
                                          <p:val>
                                            <p:strVal val="#ppt_x"/>
                                          </p:val>
                                        </p:tav>
                                      </p:tavLst>
                                    </p:anim>
                                    <p:anim calcmode="lin" valueType="num">
                                      <p:cBhvr additive="base">
                                        <p:cTn id="54" dur="500" fill="hold"/>
                                        <p:tgtEl>
                                          <p:spTgt spid="6">
                                            <p:bg/>
                                          </p:spTgt>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6">
                                            <p:txEl>
                                              <p:pRg st="0" end="0"/>
                                            </p:txEl>
                                          </p:spTgt>
                                        </p:tgtEl>
                                        <p:attrNameLst>
                                          <p:attrName>style.visibility</p:attrName>
                                        </p:attrNameLst>
                                      </p:cBhvr>
                                      <p:to>
                                        <p:strVal val="visible"/>
                                      </p:to>
                                    </p:set>
                                    <p:anim calcmode="lin" valueType="num">
                                      <p:cBhvr additive="base">
                                        <p:cTn id="5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
                                            <p:txEl>
                                              <p:pRg st="0" end="0"/>
                                            </p:txEl>
                                          </p:spTgt>
                                        </p:tgtEl>
                                        <p:attrNameLst>
                                          <p:attrName>style.visibility</p:attrName>
                                        </p:attrNameLst>
                                      </p:cBhvr>
                                      <p:to>
                                        <p:strVal val="visible"/>
                                      </p:to>
                                    </p:set>
                                    <p:animEffect transition="in" filter="fade">
                                      <p:cBhvr>
                                        <p:cTn id="63" dur="2000"/>
                                        <p:tgtEl>
                                          <p:spTgt spid="7">
                                            <p:txEl>
                                              <p:pRg st="0" end="0"/>
                                            </p:txEl>
                                          </p:spTgt>
                                        </p:tgtEl>
                                      </p:cBhvr>
                                    </p:animEffect>
                                  </p:childTnLst>
                                </p:cTn>
                              </p:par>
                              <p:par>
                                <p:cTn id="64" presetID="10" presetClass="entr" presetSubtype="0" fill="hold" grpId="0" nodeType="withEffect">
                                  <p:stCondLst>
                                    <p:cond delay="0"/>
                                  </p:stCondLst>
                                  <p:childTnLst>
                                    <p:set>
                                      <p:cBhvr>
                                        <p:cTn id="65" dur="1" fill="hold">
                                          <p:stCondLst>
                                            <p:cond delay="0"/>
                                          </p:stCondLst>
                                        </p:cTn>
                                        <p:tgtEl>
                                          <p:spTgt spid="7">
                                            <p:txEl>
                                              <p:pRg st="1" end="1"/>
                                            </p:txEl>
                                          </p:spTgt>
                                        </p:tgtEl>
                                        <p:attrNameLst>
                                          <p:attrName>style.visibility</p:attrName>
                                        </p:attrNameLst>
                                      </p:cBhvr>
                                      <p:to>
                                        <p:strVal val="visible"/>
                                      </p:to>
                                    </p:set>
                                    <p:animEffect transition="in" filter="fade">
                                      <p:cBhvr>
                                        <p:cTn id="66" dur="2000"/>
                                        <p:tgtEl>
                                          <p:spTgt spid="7">
                                            <p:txEl>
                                              <p:pRg st="1" end="1"/>
                                            </p:txEl>
                                          </p:spTgt>
                                        </p:tgtEl>
                                      </p:cBhvr>
                                    </p:animEffect>
                                  </p:childTnLst>
                                </p:cTn>
                              </p:par>
                              <p:par>
                                <p:cTn id="67" presetID="10" presetClass="entr" presetSubtype="0" fill="hold" grpId="0" nodeType="withEffect">
                                  <p:stCondLst>
                                    <p:cond delay="0"/>
                                  </p:stCondLst>
                                  <p:childTnLst>
                                    <p:set>
                                      <p:cBhvr>
                                        <p:cTn id="68" dur="1" fill="hold">
                                          <p:stCondLst>
                                            <p:cond delay="0"/>
                                          </p:stCondLst>
                                        </p:cTn>
                                        <p:tgtEl>
                                          <p:spTgt spid="7">
                                            <p:txEl>
                                              <p:pRg st="2" end="2"/>
                                            </p:txEl>
                                          </p:spTgt>
                                        </p:tgtEl>
                                        <p:attrNameLst>
                                          <p:attrName>style.visibility</p:attrName>
                                        </p:attrNameLst>
                                      </p:cBhvr>
                                      <p:to>
                                        <p:strVal val="visible"/>
                                      </p:to>
                                    </p:set>
                                    <p:animEffect transition="in" filter="fade">
                                      <p:cBhvr>
                                        <p:cTn id="69" dur="2000"/>
                                        <p:tgtEl>
                                          <p:spTgt spid="7">
                                            <p:txEl>
                                              <p:pRg st="2" end="2"/>
                                            </p:txEl>
                                          </p:spTgt>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7">
                                            <p:txEl>
                                              <p:pRg st="3" end="3"/>
                                            </p:txEl>
                                          </p:spTgt>
                                        </p:tgtEl>
                                        <p:attrNameLst>
                                          <p:attrName>style.visibility</p:attrName>
                                        </p:attrNameLst>
                                      </p:cBhvr>
                                      <p:to>
                                        <p:strVal val="visible"/>
                                      </p:to>
                                    </p:set>
                                    <p:animEffect transition="in" filter="fade">
                                      <p:cBhvr>
                                        <p:cTn id="72" dur="2000"/>
                                        <p:tgtEl>
                                          <p:spTgt spid="7">
                                            <p:txEl>
                                              <p:pRg st="3" end="3"/>
                                            </p:txEl>
                                          </p:spTgt>
                                        </p:tgtEl>
                                      </p:cBhvr>
                                    </p:animEffect>
                                  </p:childTnLst>
                                </p:cTn>
                              </p:par>
                              <p:par>
                                <p:cTn id="73" presetID="10" presetClass="entr" presetSubtype="0" fill="hold" grpId="0" nodeType="withEffect">
                                  <p:stCondLst>
                                    <p:cond delay="0"/>
                                  </p:stCondLst>
                                  <p:childTnLst>
                                    <p:set>
                                      <p:cBhvr>
                                        <p:cTn id="74" dur="1" fill="hold">
                                          <p:stCondLst>
                                            <p:cond delay="0"/>
                                          </p:stCondLst>
                                        </p:cTn>
                                        <p:tgtEl>
                                          <p:spTgt spid="7">
                                            <p:txEl>
                                              <p:pRg st="4" end="4"/>
                                            </p:txEl>
                                          </p:spTgt>
                                        </p:tgtEl>
                                        <p:attrNameLst>
                                          <p:attrName>style.visibility</p:attrName>
                                        </p:attrNameLst>
                                      </p:cBhvr>
                                      <p:to>
                                        <p:strVal val="visible"/>
                                      </p:to>
                                    </p:set>
                                    <p:animEffect transition="in" filter="fade">
                                      <p:cBhvr>
                                        <p:cTn id="75" dur="2000"/>
                                        <p:tgtEl>
                                          <p:spTgt spid="7">
                                            <p:txEl>
                                              <p:pRg st="4" end="4"/>
                                            </p:txEl>
                                          </p:spTgt>
                                        </p:tgtEl>
                                      </p:cBhvr>
                                    </p:animEffect>
                                  </p:childTnLst>
                                </p:cTn>
                              </p:par>
                              <p:par>
                                <p:cTn id="76" presetID="10" presetClass="entr" presetSubtype="0" fill="hold" grpId="0" nodeType="withEffect">
                                  <p:stCondLst>
                                    <p:cond delay="0"/>
                                  </p:stCondLst>
                                  <p:childTnLst>
                                    <p:set>
                                      <p:cBhvr>
                                        <p:cTn id="77" dur="1" fill="hold">
                                          <p:stCondLst>
                                            <p:cond delay="0"/>
                                          </p:stCondLst>
                                        </p:cTn>
                                        <p:tgtEl>
                                          <p:spTgt spid="7">
                                            <p:txEl>
                                              <p:pRg st="5" end="5"/>
                                            </p:txEl>
                                          </p:spTgt>
                                        </p:tgtEl>
                                        <p:attrNameLst>
                                          <p:attrName>style.visibility</p:attrName>
                                        </p:attrNameLst>
                                      </p:cBhvr>
                                      <p:to>
                                        <p:strVal val="visible"/>
                                      </p:to>
                                    </p:set>
                                    <p:animEffect transition="in" filter="fade">
                                      <p:cBhvr>
                                        <p:cTn id="78" dur="2000"/>
                                        <p:tgtEl>
                                          <p:spTgt spid="7">
                                            <p:txEl>
                                              <p:pRg st="5" end="5"/>
                                            </p:txEl>
                                          </p:spTgt>
                                        </p:tgtEl>
                                      </p:cBhvr>
                                    </p:animEffect>
                                  </p:childTnLst>
                                </p:cTn>
                              </p:par>
                              <p:par>
                                <p:cTn id="79" presetID="10" presetClass="entr" presetSubtype="0" fill="hold" grpId="0" nodeType="withEffect">
                                  <p:stCondLst>
                                    <p:cond delay="0"/>
                                  </p:stCondLst>
                                  <p:childTnLst>
                                    <p:set>
                                      <p:cBhvr>
                                        <p:cTn id="80" dur="1" fill="hold">
                                          <p:stCondLst>
                                            <p:cond delay="0"/>
                                          </p:stCondLst>
                                        </p:cTn>
                                        <p:tgtEl>
                                          <p:spTgt spid="7">
                                            <p:txEl>
                                              <p:pRg st="6" end="6"/>
                                            </p:txEl>
                                          </p:spTgt>
                                        </p:tgtEl>
                                        <p:attrNameLst>
                                          <p:attrName>style.visibility</p:attrName>
                                        </p:attrNameLst>
                                      </p:cBhvr>
                                      <p:to>
                                        <p:strVal val="visible"/>
                                      </p:to>
                                    </p:set>
                                    <p:animEffect transition="in" filter="fade">
                                      <p:cBhvr>
                                        <p:cTn id="81" dur="2000"/>
                                        <p:tgtEl>
                                          <p:spTgt spid="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allAtOnce" animBg="1"/>
      <p:bldP spid="6" grpId="0" build="allAtOnce" animBg="1"/>
      <p:bldP spid="5" grpId="0" build="allAtOnce"/>
      <p:bldP spid="7"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AU" dirty="0" smtClean="0"/>
              <a:t>No offence committed just reasonable suspicion certain acts may occur</a:t>
            </a:r>
          </a:p>
          <a:p>
            <a:endParaRPr lang="en-AU" dirty="0" smtClean="0"/>
          </a:p>
          <a:p>
            <a:r>
              <a:rPr lang="en-AU" dirty="0" smtClean="0"/>
              <a:t>Arbitrary detention?</a:t>
            </a:r>
          </a:p>
          <a:p>
            <a:endParaRPr lang="en-AU" dirty="0" smtClean="0"/>
          </a:p>
          <a:p>
            <a:r>
              <a:rPr lang="en-AU" dirty="0" smtClean="0"/>
              <a:t>Right to a fair trial</a:t>
            </a:r>
          </a:p>
          <a:p>
            <a:endParaRPr lang="en-AU" dirty="0" smtClean="0"/>
          </a:p>
          <a:p>
            <a:r>
              <a:rPr lang="en-AU" dirty="0" smtClean="0"/>
              <a:t>Incommunicado detention</a:t>
            </a:r>
          </a:p>
          <a:p>
            <a:endParaRPr lang="en-AU" dirty="0"/>
          </a:p>
        </p:txBody>
      </p:sp>
      <p:sp>
        <p:nvSpPr>
          <p:cNvPr id="3" name="Title 2"/>
          <p:cNvSpPr>
            <a:spLocks noGrp="1"/>
          </p:cNvSpPr>
          <p:nvPr>
            <p:ph type="title"/>
          </p:nvPr>
        </p:nvSpPr>
        <p:spPr/>
        <p:txBody>
          <a:bodyPr/>
          <a:lstStyle/>
          <a:p>
            <a:r>
              <a:rPr lang="en-AU" dirty="0" smtClean="0"/>
              <a:t>Preventative detention</a:t>
            </a:r>
            <a:endParaRPr lang="en-AU" dirty="0"/>
          </a:p>
        </p:txBody>
      </p:sp>
      <p:pic>
        <p:nvPicPr>
          <p:cNvPr id="4" name="Picture 3" descr="alhr_logo.gif"/>
          <p:cNvPicPr>
            <a:picLocks noChangeAspect="1"/>
          </p:cNvPicPr>
          <p:nvPr/>
        </p:nvPicPr>
        <p:blipFill>
          <a:blip r:embed="rId3" cstate="print"/>
          <a:stretch>
            <a:fillRect/>
          </a:stretch>
        </p:blipFill>
        <p:spPr>
          <a:xfrm>
            <a:off x="6804248" y="5517232"/>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20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animEffect transition="in" filter="fade">
                                      <p:cBhvr>
                                        <p:cTn id="17" dur="2000"/>
                                        <p:tgtEl>
                                          <p:spTgt spid="2">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6" end="6"/>
                                            </p:txEl>
                                          </p:spTgt>
                                        </p:tgtEl>
                                        <p:attrNameLst>
                                          <p:attrName>style.visibility</p:attrName>
                                        </p:attrNameLst>
                                      </p:cBhvr>
                                      <p:to>
                                        <p:strVal val="visible"/>
                                      </p:to>
                                    </p:set>
                                    <p:animEffect transition="in" filter="fade">
                                      <p:cBhvr>
                                        <p:cTn id="22"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fontScale="92500" lnSpcReduction="20000"/>
          </a:bodyPr>
          <a:lstStyle/>
          <a:p>
            <a:r>
              <a:rPr lang="en-AU" dirty="0" smtClean="0"/>
              <a:t>The Constitution</a:t>
            </a:r>
          </a:p>
          <a:p>
            <a:endParaRPr lang="en-AU" dirty="0" smtClean="0"/>
          </a:p>
          <a:p>
            <a:r>
              <a:rPr lang="en-AU" dirty="0" smtClean="0"/>
              <a:t>The common law and judicial review</a:t>
            </a:r>
          </a:p>
          <a:p>
            <a:endParaRPr lang="en-AU" dirty="0" smtClean="0"/>
          </a:p>
          <a:p>
            <a:r>
              <a:rPr lang="en-AU" dirty="0" smtClean="0"/>
              <a:t>Australian Human Rights Commission</a:t>
            </a:r>
          </a:p>
          <a:p>
            <a:endParaRPr lang="en-AU" dirty="0" smtClean="0"/>
          </a:p>
          <a:p>
            <a:r>
              <a:rPr lang="en-AU" dirty="0" smtClean="0"/>
              <a:t> </a:t>
            </a:r>
            <a:r>
              <a:rPr lang="en-AU" i="1" dirty="0" smtClean="0"/>
              <a:t>Independent National Security Legislation Monitor Act </a:t>
            </a:r>
            <a:r>
              <a:rPr lang="en-AU" dirty="0" smtClean="0"/>
              <a:t>2010</a:t>
            </a:r>
          </a:p>
          <a:p>
            <a:endParaRPr lang="en-AU" dirty="0" smtClean="0"/>
          </a:p>
          <a:p>
            <a:r>
              <a:rPr lang="en-AU" dirty="0" smtClean="0"/>
              <a:t>Human Rights Framework</a:t>
            </a:r>
          </a:p>
          <a:p>
            <a:endParaRPr lang="en-AU" dirty="0" smtClean="0"/>
          </a:p>
          <a:p>
            <a:r>
              <a:rPr lang="en-AU" dirty="0" smtClean="0"/>
              <a:t>UN Human Rights Committee</a:t>
            </a:r>
            <a:endParaRPr lang="en-AU" dirty="0"/>
          </a:p>
        </p:txBody>
      </p:sp>
      <p:sp>
        <p:nvSpPr>
          <p:cNvPr id="3" name="Title 2"/>
          <p:cNvSpPr>
            <a:spLocks noGrp="1"/>
          </p:cNvSpPr>
          <p:nvPr>
            <p:ph type="title"/>
          </p:nvPr>
        </p:nvSpPr>
        <p:spPr/>
        <p:txBody>
          <a:bodyPr/>
          <a:lstStyle/>
          <a:p>
            <a:r>
              <a:rPr lang="en-AU" dirty="0" smtClean="0"/>
              <a:t>Human rights in Australia</a:t>
            </a:r>
            <a:endParaRPr lang="en-AU" dirty="0"/>
          </a:p>
        </p:txBody>
      </p:sp>
      <p:pic>
        <p:nvPicPr>
          <p:cNvPr id="4" name="Picture 3" descr="alhr_logo.gif"/>
          <p:cNvPicPr>
            <a:picLocks noChangeAspect="1"/>
          </p:cNvPicPr>
          <p:nvPr/>
        </p:nvPicPr>
        <p:blipFill>
          <a:blip r:embed="rId3" cstate="print"/>
          <a:stretch>
            <a:fillRect/>
          </a:stretch>
        </p:blipFill>
        <p:spPr>
          <a:xfrm>
            <a:off x="6876256" y="5589240"/>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anim calcmode="lin" valueType="num">
                                      <p:cBhvr additive="base">
                                        <p:cTn id="11"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AU" dirty="0" smtClean="0"/>
              <a:t>Freedom of religion</a:t>
            </a:r>
          </a:p>
          <a:p>
            <a:endParaRPr lang="en-AU" dirty="0" smtClean="0"/>
          </a:p>
          <a:p>
            <a:endParaRPr lang="en-AU" dirty="0" smtClean="0"/>
          </a:p>
          <a:p>
            <a:r>
              <a:rPr lang="en-AU" dirty="0" smtClean="0"/>
              <a:t>Separation of powers</a:t>
            </a:r>
          </a:p>
          <a:p>
            <a:endParaRPr lang="en-AU" dirty="0" smtClean="0"/>
          </a:p>
          <a:p>
            <a:endParaRPr lang="en-AU" dirty="0" smtClean="0"/>
          </a:p>
          <a:p>
            <a:r>
              <a:rPr lang="en-AU" i="1" dirty="0" smtClean="0"/>
              <a:t>Thomas v Mowbray</a:t>
            </a:r>
            <a:endParaRPr lang="en-AU" i="1" dirty="0"/>
          </a:p>
        </p:txBody>
      </p:sp>
      <p:sp>
        <p:nvSpPr>
          <p:cNvPr id="3" name="Title 2"/>
          <p:cNvSpPr>
            <a:spLocks noGrp="1"/>
          </p:cNvSpPr>
          <p:nvPr>
            <p:ph type="title"/>
          </p:nvPr>
        </p:nvSpPr>
        <p:spPr/>
        <p:txBody>
          <a:bodyPr/>
          <a:lstStyle/>
          <a:p>
            <a:r>
              <a:rPr lang="en-AU" dirty="0" smtClean="0"/>
              <a:t>The Constitution</a:t>
            </a:r>
            <a:endParaRPr lang="en-AU" dirty="0"/>
          </a:p>
        </p:txBody>
      </p:sp>
      <p:pic>
        <p:nvPicPr>
          <p:cNvPr id="4" name="Picture 3" descr="alhr_logo.gif"/>
          <p:cNvPicPr>
            <a:picLocks noChangeAspect="1"/>
          </p:cNvPicPr>
          <p:nvPr/>
        </p:nvPicPr>
        <p:blipFill>
          <a:blip r:embed="rId3" cstate="print"/>
          <a:stretch>
            <a:fillRect/>
          </a:stretch>
        </p:blipFill>
        <p:spPr>
          <a:xfrm>
            <a:off x="7020272" y="5589240"/>
            <a:ext cx="2009775" cy="1057275"/>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lstStyle/>
          <a:p>
            <a:r>
              <a:rPr lang="en-AU" dirty="0" smtClean="0"/>
              <a:t>The principle of fundamental rights</a:t>
            </a:r>
          </a:p>
          <a:p>
            <a:endParaRPr lang="en-AU" dirty="0" smtClean="0"/>
          </a:p>
          <a:p>
            <a:endParaRPr lang="en-AU" dirty="0" smtClean="0"/>
          </a:p>
          <a:p>
            <a:r>
              <a:rPr lang="en-AU" dirty="0" smtClean="0"/>
              <a:t>Parliamentary supremacy</a:t>
            </a:r>
          </a:p>
          <a:p>
            <a:endParaRPr lang="en-AU" dirty="0" smtClean="0"/>
          </a:p>
          <a:p>
            <a:endParaRPr lang="en-AU" dirty="0" smtClean="0"/>
          </a:p>
          <a:p>
            <a:r>
              <a:rPr lang="en-AU" dirty="0" smtClean="0"/>
              <a:t>Legitimate expectation</a:t>
            </a:r>
          </a:p>
          <a:p>
            <a:endParaRPr lang="en-AU" dirty="0"/>
          </a:p>
        </p:txBody>
      </p:sp>
      <p:sp>
        <p:nvSpPr>
          <p:cNvPr id="3" name="Title 2"/>
          <p:cNvSpPr>
            <a:spLocks noGrp="1"/>
          </p:cNvSpPr>
          <p:nvPr>
            <p:ph type="title"/>
          </p:nvPr>
        </p:nvSpPr>
        <p:spPr/>
        <p:txBody>
          <a:bodyPr>
            <a:normAutofit fontScale="90000"/>
          </a:bodyPr>
          <a:lstStyle/>
          <a:p>
            <a:r>
              <a:rPr lang="en-AU" dirty="0" smtClean="0"/>
              <a:t>The common law and judicial review</a:t>
            </a:r>
            <a:endParaRPr lang="en-AU" dirty="0"/>
          </a:p>
        </p:txBody>
      </p:sp>
      <p:pic>
        <p:nvPicPr>
          <p:cNvPr id="4" name="Picture 3" descr="alhr_logo.gif"/>
          <p:cNvPicPr>
            <a:picLocks noChangeAspect="1"/>
          </p:cNvPicPr>
          <p:nvPr/>
        </p:nvPicPr>
        <p:blipFill>
          <a:blip r:embed="rId3" cstate="print"/>
          <a:stretch>
            <a:fillRect/>
          </a:stretch>
        </p:blipFill>
        <p:spPr>
          <a:xfrm>
            <a:off x="6948264" y="5589240"/>
            <a:ext cx="2009775" cy="105727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3" end="3"/>
                                            </p:txEl>
                                          </p:spTgt>
                                        </p:tgtEl>
                                        <p:attrNameLst>
                                          <p:attrName>style.visibility</p:attrName>
                                        </p:attrNameLst>
                                      </p:cBhvr>
                                      <p:to>
                                        <p:strVal val="visible"/>
                                      </p:to>
                                    </p:set>
                                    <p:animEffect transition="in" filter="fade">
                                      <p:cBhvr>
                                        <p:cTn id="12" dur="2000"/>
                                        <p:tgtEl>
                                          <p:spTgt spid="2">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Effect transition="in" filter="fade">
                                      <p:cBhvr>
                                        <p:cTn id="17"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527</TotalTime>
  <Words>1502</Words>
  <Application>Microsoft Office PowerPoint</Application>
  <PresentationFormat>On-screen Show (4:3)</PresentationFormat>
  <Paragraphs>172</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Human Rights in Australia</vt:lpstr>
      <vt:lpstr>Outline</vt:lpstr>
      <vt:lpstr>What are human rights?</vt:lpstr>
      <vt:lpstr>Anti-terrorism legislation</vt:lpstr>
      <vt:lpstr>Control orders</vt:lpstr>
      <vt:lpstr>Preventative detention</vt:lpstr>
      <vt:lpstr>Human rights in Australia</vt:lpstr>
      <vt:lpstr>The Constitution</vt:lpstr>
      <vt:lpstr>The common law and judicial review</vt:lpstr>
      <vt:lpstr>Australian Human Rights Commission</vt:lpstr>
      <vt:lpstr>Other protections</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Rights in Australia</dc:title>
  <dc:creator>Nathan</dc:creator>
  <cp:lastModifiedBy>Nathan</cp:lastModifiedBy>
  <cp:revision>50</cp:revision>
  <dcterms:created xsi:type="dcterms:W3CDTF">2012-03-22T08:10:57Z</dcterms:created>
  <dcterms:modified xsi:type="dcterms:W3CDTF">2012-03-26T09:05:26Z</dcterms:modified>
</cp:coreProperties>
</file>